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8" r:id="rId2"/>
    <p:sldId id="272" r:id="rId3"/>
    <p:sldId id="273" r:id="rId4"/>
    <p:sldId id="274" r:id="rId5"/>
    <p:sldId id="275" r:id="rId6"/>
    <p:sldId id="280" r:id="rId7"/>
    <p:sldId id="276" r:id="rId8"/>
    <p:sldId id="277" r:id="rId9"/>
    <p:sldId id="260" r:id="rId10"/>
    <p:sldId id="267" r:id="rId11"/>
    <p:sldId id="281" r:id="rId12"/>
    <p:sldId id="278" r:id="rId13"/>
    <p:sldId id="279" r:id="rId14"/>
    <p:sldId id="263" r:id="rId1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6"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4718" autoAdjust="0"/>
  </p:normalViewPr>
  <p:slideViewPr>
    <p:cSldViewPr>
      <p:cViewPr varScale="1">
        <p:scale>
          <a:sx n="109" d="100"/>
          <a:sy n="109" d="100"/>
        </p:scale>
        <p:origin x="1674"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563148-1481-4BBA-8F16-6DD480075EC2}" type="datetimeFigureOut">
              <a:rPr lang="de-DE" smtClean="0"/>
              <a:t>05.09.2019</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51E60D-D060-413C-9AA6-D955B0C97E43}" type="slidenum">
              <a:rPr lang="de-DE" smtClean="0"/>
              <a:t>‹Nr.›</a:t>
            </a:fld>
            <a:endParaRPr lang="de-DE"/>
          </a:p>
        </p:txBody>
      </p:sp>
    </p:spTree>
    <p:extLst>
      <p:ext uri="{BB962C8B-B14F-4D97-AF65-F5344CB8AC3E}">
        <p14:creationId xmlns:p14="http://schemas.microsoft.com/office/powerpoint/2010/main" val="3553078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C51E60D-D060-413C-9AA6-D955B0C97E43}" type="slidenum">
              <a:rPr lang="de-DE" smtClean="0"/>
              <a:t>12</a:t>
            </a:fld>
            <a:endParaRPr lang="de-DE"/>
          </a:p>
        </p:txBody>
      </p:sp>
    </p:spTree>
    <p:extLst>
      <p:ext uri="{BB962C8B-B14F-4D97-AF65-F5344CB8AC3E}">
        <p14:creationId xmlns:p14="http://schemas.microsoft.com/office/powerpoint/2010/main" val="2074780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dirty="0" smtClean="0"/>
              <a:t>Titelmasterformat durch Klicken bearbeiten</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DE" dirty="0"/>
          </a:p>
        </p:txBody>
      </p:sp>
      <p:sp>
        <p:nvSpPr>
          <p:cNvPr id="4" name="Datumsplatzhalter 3"/>
          <p:cNvSpPr>
            <a:spLocks noGrp="1"/>
          </p:cNvSpPr>
          <p:nvPr>
            <p:ph type="dt" sz="half" idx="10"/>
          </p:nvPr>
        </p:nvSpPr>
        <p:spPr>
          <a:xfrm>
            <a:off x="457200" y="6356350"/>
            <a:ext cx="2133600" cy="365125"/>
          </a:xfrm>
          <a:prstGeom prst="rect">
            <a:avLst/>
          </a:prstGeom>
        </p:spPr>
        <p:txBody>
          <a:bodyPr/>
          <a:lstStyle>
            <a:lvl1pPr>
              <a:defRPr/>
            </a:lvl1pPr>
          </a:lstStyle>
          <a:p>
            <a:endParaRPr lang="de-DE" dirty="0"/>
          </a:p>
        </p:txBody>
      </p:sp>
      <p:sp>
        <p:nvSpPr>
          <p:cNvPr id="5" name="Fußzeilenplatzhalter 4"/>
          <p:cNvSpPr>
            <a:spLocks noGrp="1"/>
          </p:cNvSpPr>
          <p:nvPr>
            <p:ph type="ftr" sz="quarter" idx="11"/>
          </p:nvPr>
        </p:nvSpPr>
        <p:spPr/>
        <p:txBody>
          <a:bodyPr/>
          <a:lstStyle>
            <a:lvl1pPr>
              <a:defRPr i="1"/>
            </a:lvl1pPr>
          </a:lstStyle>
          <a:p>
            <a:r>
              <a:rPr lang="de-DE" smtClean="0"/>
              <a:t>2018</a:t>
            </a:r>
            <a:endParaRPr lang="de-DE" dirty="0"/>
          </a:p>
        </p:txBody>
      </p:sp>
      <p:pic>
        <p:nvPicPr>
          <p:cNvPr id="7" name="Bild 5" descr="Ohne Titel.pd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86550" y="332656"/>
            <a:ext cx="2171700" cy="647700"/>
          </a:xfrm>
          <a:prstGeom prst="rect">
            <a:avLst/>
          </a:prstGeom>
        </p:spPr>
      </p:pic>
    </p:spTree>
    <p:extLst>
      <p:ext uri="{BB962C8B-B14F-4D97-AF65-F5344CB8AC3E}">
        <p14:creationId xmlns:p14="http://schemas.microsoft.com/office/powerpoint/2010/main" val="3979901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a:xfrm>
            <a:off x="457200" y="6356350"/>
            <a:ext cx="2133600" cy="365125"/>
          </a:xfrm>
          <a:prstGeom prst="rect">
            <a:avLst/>
          </a:prstGeom>
        </p:spPr>
        <p:txBody>
          <a:bodyPr/>
          <a:lstStyle>
            <a:lvl1pPr>
              <a:defRPr/>
            </a:lvl1pPr>
          </a:lstStyle>
          <a:p>
            <a:endParaRPr lang="de-DE" dirty="0"/>
          </a:p>
        </p:txBody>
      </p:sp>
      <p:sp>
        <p:nvSpPr>
          <p:cNvPr id="8" name="Fußzeilenplatzhalter 4"/>
          <p:cNvSpPr>
            <a:spLocks noGrp="1"/>
          </p:cNvSpPr>
          <p:nvPr>
            <p:ph type="ftr" sz="quarter" idx="11"/>
          </p:nvPr>
        </p:nvSpPr>
        <p:spPr>
          <a:xfrm>
            <a:off x="3124200" y="6356350"/>
            <a:ext cx="2895600" cy="365125"/>
          </a:xfrm>
        </p:spPr>
        <p:txBody>
          <a:bodyPr/>
          <a:lstStyle>
            <a:lvl1pPr>
              <a:defRPr i="1"/>
            </a:lvl1pPr>
          </a:lstStyle>
          <a:p>
            <a:r>
              <a:rPr lang="de-DE" smtClean="0"/>
              <a:t>2018</a:t>
            </a:r>
            <a:endParaRPr lang="de-DE" dirty="0"/>
          </a:p>
        </p:txBody>
      </p:sp>
    </p:spTree>
    <p:extLst>
      <p:ext uri="{BB962C8B-B14F-4D97-AF65-F5344CB8AC3E}">
        <p14:creationId xmlns:p14="http://schemas.microsoft.com/office/powerpoint/2010/main" val="2545804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a:xfrm>
            <a:off x="457200" y="6356350"/>
            <a:ext cx="2133600" cy="365125"/>
          </a:xfrm>
          <a:prstGeom prst="rect">
            <a:avLst/>
          </a:prstGeom>
        </p:spPr>
        <p:txBody>
          <a:bodyPr/>
          <a:lstStyle>
            <a:lvl1pPr>
              <a:defRPr/>
            </a:lvl1pPr>
          </a:lstStyle>
          <a:p>
            <a:endParaRPr lang="de-DE" dirty="0"/>
          </a:p>
        </p:txBody>
      </p:sp>
      <p:sp>
        <p:nvSpPr>
          <p:cNvPr id="8" name="Fußzeilenplatzhalter 4"/>
          <p:cNvSpPr>
            <a:spLocks noGrp="1"/>
          </p:cNvSpPr>
          <p:nvPr>
            <p:ph type="ftr" sz="quarter" idx="11"/>
          </p:nvPr>
        </p:nvSpPr>
        <p:spPr>
          <a:xfrm>
            <a:off x="3124200" y="6356350"/>
            <a:ext cx="2895600" cy="365125"/>
          </a:xfrm>
        </p:spPr>
        <p:txBody>
          <a:bodyPr/>
          <a:lstStyle>
            <a:lvl1pPr>
              <a:defRPr i="1"/>
            </a:lvl1pPr>
          </a:lstStyle>
          <a:p>
            <a:r>
              <a:rPr lang="de-DE" smtClean="0"/>
              <a:t>2018</a:t>
            </a:r>
            <a:endParaRPr lang="de-DE" dirty="0"/>
          </a:p>
        </p:txBody>
      </p:sp>
    </p:spTree>
    <p:extLst>
      <p:ext uri="{BB962C8B-B14F-4D97-AF65-F5344CB8AC3E}">
        <p14:creationId xmlns:p14="http://schemas.microsoft.com/office/powerpoint/2010/main" val="977299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457200" y="6356350"/>
            <a:ext cx="2133600" cy="365125"/>
          </a:xfrm>
          <a:prstGeom prst="rect">
            <a:avLst/>
          </a:prstGeom>
        </p:spPr>
        <p:txBody>
          <a:bodyPr/>
          <a:lstStyle>
            <a:lvl1pPr>
              <a:defRPr/>
            </a:lvl1pPr>
          </a:lstStyle>
          <a:p>
            <a:endParaRPr lang="de-DE" dirty="0"/>
          </a:p>
        </p:txBody>
      </p:sp>
      <p:sp>
        <p:nvSpPr>
          <p:cNvPr id="5" name="Fußzeilenplatzhalter 4"/>
          <p:cNvSpPr>
            <a:spLocks noGrp="1"/>
          </p:cNvSpPr>
          <p:nvPr>
            <p:ph type="ftr" sz="quarter" idx="11"/>
          </p:nvPr>
        </p:nvSpPr>
        <p:spPr/>
        <p:txBody>
          <a:bodyPr/>
          <a:lstStyle/>
          <a:p>
            <a:r>
              <a:rPr lang="de-DE" dirty="0" smtClean="0"/>
              <a:t>2018</a:t>
            </a:r>
            <a:endParaRPr lang="de-DE" dirty="0"/>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A417E4EA-97DB-4559-B6B5-BDFADB20D122}" type="slidenum">
              <a:rPr lang="de-DE" smtClean="0"/>
              <a:t>‹Nr.›</a:t>
            </a:fld>
            <a:endParaRPr lang="de-DE"/>
          </a:p>
        </p:txBody>
      </p:sp>
    </p:spTree>
    <p:extLst>
      <p:ext uri="{BB962C8B-B14F-4D97-AF65-F5344CB8AC3E}">
        <p14:creationId xmlns:p14="http://schemas.microsoft.com/office/powerpoint/2010/main" val="1724671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9" name="Datumsplatzhalter 3"/>
          <p:cNvSpPr>
            <a:spLocks noGrp="1"/>
          </p:cNvSpPr>
          <p:nvPr>
            <p:ph type="dt" sz="half" idx="10"/>
          </p:nvPr>
        </p:nvSpPr>
        <p:spPr>
          <a:xfrm>
            <a:off x="457200" y="6356350"/>
            <a:ext cx="2133600" cy="365125"/>
          </a:xfrm>
          <a:prstGeom prst="rect">
            <a:avLst/>
          </a:prstGeom>
        </p:spPr>
        <p:txBody>
          <a:bodyPr/>
          <a:lstStyle>
            <a:lvl1pPr>
              <a:defRPr/>
            </a:lvl1pPr>
          </a:lstStyle>
          <a:p>
            <a:endParaRPr lang="de-DE" dirty="0"/>
          </a:p>
        </p:txBody>
      </p:sp>
      <p:sp>
        <p:nvSpPr>
          <p:cNvPr id="10" name="Fußzeilenplatzhalter 4"/>
          <p:cNvSpPr>
            <a:spLocks noGrp="1"/>
          </p:cNvSpPr>
          <p:nvPr>
            <p:ph type="ftr" sz="quarter" idx="11"/>
          </p:nvPr>
        </p:nvSpPr>
        <p:spPr>
          <a:xfrm>
            <a:off x="3124200" y="6356350"/>
            <a:ext cx="2895600" cy="365125"/>
          </a:xfrm>
        </p:spPr>
        <p:txBody>
          <a:bodyPr/>
          <a:lstStyle>
            <a:lvl1pPr>
              <a:defRPr i="1"/>
            </a:lvl1pPr>
          </a:lstStyle>
          <a:p>
            <a:r>
              <a:rPr lang="de-DE" smtClean="0"/>
              <a:t>2018</a:t>
            </a:r>
            <a:endParaRPr lang="de-DE" dirty="0"/>
          </a:p>
        </p:txBody>
      </p:sp>
    </p:spTree>
    <p:extLst>
      <p:ext uri="{BB962C8B-B14F-4D97-AF65-F5344CB8AC3E}">
        <p14:creationId xmlns:p14="http://schemas.microsoft.com/office/powerpoint/2010/main" val="2082485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8" name="Datumsplatzhalter 3"/>
          <p:cNvSpPr>
            <a:spLocks noGrp="1"/>
          </p:cNvSpPr>
          <p:nvPr>
            <p:ph type="dt" sz="half" idx="10"/>
          </p:nvPr>
        </p:nvSpPr>
        <p:spPr>
          <a:xfrm>
            <a:off x="457200" y="6356350"/>
            <a:ext cx="2133600" cy="365125"/>
          </a:xfrm>
          <a:prstGeom prst="rect">
            <a:avLst/>
          </a:prstGeom>
        </p:spPr>
        <p:txBody>
          <a:bodyPr/>
          <a:lstStyle>
            <a:lvl1pPr>
              <a:defRPr/>
            </a:lvl1pPr>
          </a:lstStyle>
          <a:p>
            <a:endParaRPr lang="de-DE" dirty="0"/>
          </a:p>
        </p:txBody>
      </p:sp>
      <p:sp>
        <p:nvSpPr>
          <p:cNvPr id="9" name="Fußzeilenplatzhalter 4"/>
          <p:cNvSpPr>
            <a:spLocks noGrp="1"/>
          </p:cNvSpPr>
          <p:nvPr>
            <p:ph type="ftr" sz="quarter" idx="11"/>
          </p:nvPr>
        </p:nvSpPr>
        <p:spPr>
          <a:xfrm>
            <a:off x="3124200" y="6356350"/>
            <a:ext cx="2895600" cy="365125"/>
          </a:xfrm>
        </p:spPr>
        <p:txBody>
          <a:bodyPr/>
          <a:lstStyle>
            <a:lvl1pPr>
              <a:defRPr i="1"/>
            </a:lvl1pPr>
          </a:lstStyle>
          <a:p>
            <a:r>
              <a:rPr lang="de-DE" smtClean="0"/>
              <a:t>2018</a:t>
            </a:r>
            <a:endParaRPr lang="de-DE" dirty="0"/>
          </a:p>
        </p:txBody>
      </p:sp>
    </p:spTree>
    <p:extLst>
      <p:ext uri="{BB962C8B-B14F-4D97-AF65-F5344CB8AC3E}">
        <p14:creationId xmlns:p14="http://schemas.microsoft.com/office/powerpoint/2010/main" val="3051656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10" name="Datumsplatzhalter 3"/>
          <p:cNvSpPr>
            <a:spLocks noGrp="1"/>
          </p:cNvSpPr>
          <p:nvPr>
            <p:ph type="dt" sz="half" idx="10"/>
          </p:nvPr>
        </p:nvSpPr>
        <p:spPr>
          <a:xfrm>
            <a:off x="457200" y="6356350"/>
            <a:ext cx="2133600" cy="365125"/>
          </a:xfrm>
          <a:prstGeom prst="rect">
            <a:avLst/>
          </a:prstGeom>
        </p:spPr>
        <p:txBody>
          <a:bodyPr/>
          <a:lstStyle>
            <a:lvl1pPr>
              <a:defRPr/>
            </a:lvl1pPr>
          </a:lstStyle>
          <a:p>
            <a:endParaRPr lang="de-DE" dirty="0"/>
          </a:p>
        </p:txBody>
      </p:sp>
      <p:sp>
        <p:nvSpPr>
          <p:cNvPr id="11" name="Fußzeilenplatzhalter 4"/>
          <p:cNvSpPr>
            <a:spLocks noGrp="1"/>
          </p:cNvSpPr>
          <p:nvPr>
            <p:ph type="ftr" sz="quarter" idx="11"/>
          </p:nvPr>
        </p:nvSpPr>
        <p:spPr>
          <a:xfrm>
            <a:off x="3124200" y="6356350"/>
            <a:ext cx="2895600" cy="365125"/>
          </a:xfrm>
        </p:spPr>
        <p:txBody>
          <a:bodyPr/>
          <a:lstStyle>
            <a:lvl1pPr>
              <a:defRPr i="1"/>
            </a:lvl1pPr>
          </a:lstStyle>
          <a:p>
            <a:r>
              <a:rPr lang="de-DE" smtClean="0"/>
              <a:t>2018</a:t>
            </a:r>
            <a:endParaRPr lang="de-DE" dirty="0"/>
          </a:p>
        </p:txBody>
      </p:sp>
    </p:spTree>
    <p:extLst>
      <p:ext uri="{BB962C8B-B14F-4D97-AF65-F5344CB8AC3E}">
        <p14:creationId xmlns:p14="http://schemas.microsoft.com/office/powerpoint/2010/main" val="191188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6" name="Datumsplatzhalter 3"/>
          <p:cNvSpPr>
            <a:spLocks noGrp="1"/>
          </p:cNvSpPr>
          <p:nvPr>
            <p:ph type="dt" sz="half" idx="10"/>
          </p:nvPr>
        </p:nvSpPr>
        <p:spPr>
          <a:xfrm>
            <a:off x="457200" y="6356350"/>
            <a:ext cx="2133600" cy="365125"/>
          </a:xfrm>
          <a:prstGeom prst="rect">
            <a:avLst/>
          </a:prstGeom>
        </p:spPr>
        <p:txBody>
          <a:bodyPr/>
          <a:lstStyle>
            <a:lvl1pPr>
              <a:defRPr/>
            </a:lvl1pPr>
          </a:lstStyle>
          <a:p>
            <a:endParaRPr lang="de-DE" dirty="0"/>
          </a:p>
        </p:txBody>
      </p:sp>
      <p:sp>
        <p:nvSpPr>
          <p:cNvPr id="7" name="Fußzeilenplatzhalter 4"/>
          <p:cNvSpPr>
            <a:spLocks noGrp="1"/>
          </p:cNvSpPr>
          <p:nvPr>
            <p:ph type="ftr" sz="quarter" idx="11"/>
          </p:nvPr>
        </p:nvSpPr>
        <p:spPr>
          <a:xfrm>
            <a:off x="3124200" y="6356350"/>
            <a:ext cx="2895600" cy="365125"/>
          </a:xfrm>
        </p:spPr>
        <p:txBody>
          <a:bodyPr/>
          <a:lstStyle>
            <a:lvl1pPr>
              <a:defRPr i="0"/>
            </a:lvl1pPr>
          </a:lstStyle>
          <a:p>
            <a:r>
              <a:rPr lang="de-DE" dirty="0" smtClean="0"/>
              <a:t>2018</a:t>
            </a:r>
            <a:endParaRPr lang="de-DE" dirty="0"/>
          </a:p>
        </p:txBody>
      </p:sp>
    </p:spTree>
    <p:extLst>
      <p:ext uri="{BB962C8B-B14F-4D97-AF65-F5344CB8AC3E}">
        <p14:creationId xmlns:p14="http://schemas.microsoft.com/office/powerpoint/2010/main" val="81637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57200" y="6356350"/>
            <a:ext cx="2133600" cy="365125"/>
          </a:xfrm>
          <a:prstGeom prst="rect">
            <a:avLst/>
          </a:prstGeom>
        </p:spPr>
        <p:txBody>
          <a:bodyPr/>
          <a:lstStyle/>
          <a:p>
            <a:endParaRPr lang="de-DE"/>
          </a:p>
        </p:txBody>
      </p:sp>
      <p:sp>
        <p:nvSpPr>
          <p:cNvPr id="3" name="Fußzeilenplatzhalter 2"/>
          <p:cNvSpPr>
            <a:spLocks noGrp="1"/>
          </p:cNvSpPr>
          <p:nvPr>
            <p:ph type="ftr" sz="quarter" idx="11"/>
          </p:nvPr>
        </p:nvSpPr>
        <p:spPr/>
        <p:txBody>
          <a:bodyPr/>
          <a:lstStyle/>
          <a:p>
            <a:r>
              <a:rPr lang="de-DE" smtClean="0"/>
              <a:t>2018</a:t>
            </a:r>
            <a:endParaRPr lang="de-DE"/>
          </a:p>
        </p:txBody>
      </p:sp>
      <p:sp>
        <p:nvSpPr>
          <p:cNvPr id="4" name="Foliennummernplatzhalter 3"/>
          <p:cNvSpPr>
            <a:spLocks noGrp="1"/>
          </p:cNvSpPr>
          <p:nvPr>
            <p:ph type="sldNum" sz="quarter" idx="12"/>
          </p:nvPr>
        </p:nvSpPr>
        <p:spPr>
          <a:xfrm>
            <a:off x="6553200" y="6356350"/>
            <a:ext cx="2133600" cy="365125"/>
          </a:xfrm>
          <a:prstGeom prst="rect">
            <a:avLst/>
          </a:prstGeom>
        </p:spPr>
        <p:txBody>
          <a:bodyPr/>
          <a:lstStyle/>
          <a:p>
            <a:fld id="{A417E4EA-97DB-4559-B6B5-BDFADB20D122}" type="slidenum">
              <a:rPr lang="de-DE" smtClean="0"/>
              <a:t>‹Nr.›</a:t>
            </a:fld>
            <a:endParaRPr lang="de-DE"/>
          </a:p>
        </p:txBody>
      </p:sp>
    </p:spTree>
    <p:extLst>
      <p:ext uri="{BB962C8B-B14F-4D97-AF65-F5344CB8AC3E}">
        <p14:creationId xmlns:p14="http://schemas.microsoft.com/office/powerpoint/2010/main" val="3774190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a:xfrm>
            <a:off x="457200" y="6356350"/>
            <a:ext cx="2133600" cy="365125"/>
          </a:xfrm>
          <a:prstGeom prst="rect">
            <a:avLst/>
          </a:prstGeom>
        </p:spPr>
        <p:txBody>
          <a:bodyPr/>
          <a:lstStyle/>
          <a:p>
            <a:endParaRPr lang="de-DE"/>
          </a:p>
        </p:txBody>
      </p:sp>
      <p:sp>
        <p:nvSpPr>
          <p:cNvPr id="6" name="Fußzeilenplatzhalter 5"/>
          <p:cNvSpPr>
            <a:spLocks noGrp="1"/>
          </p:cNvSpPr>
          <p:nvPr>
            <p:ph type="ftr" sz="quarter" idx="11"/>
          </p:nvPr>
        </p:nvSpPr>
        <p:spPr/>
        <p:txBody>
          <a:bodyPr/>
          <a:lstStyle/>
          <a:p>
            <a:r>
              <a:rPr lang="de-DE" smtClean="0"/>
              <a:t>2018</a:t>
            </a:r>
            <a:endParaRPr lang="de-DE"/>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fld id="{A417E4EA-97DB-4559-B6B5-BDFADB20D122}" type="slidenum">
              <a:rPr lang="de-DE" smtClean="0"/>
              <a:t>‹Nr.›</a:t>
            </a:fld>
            <a:endParaRPr lang="de-DE"/>
          </a:p>
        </p:txBody>
      </p:sp>
    </p:spTree>
    <p:extLst>
      <p:ext uri="{BB962C8B-B14F-4D97-AF65-F5344CB8AC3E}">
        <p14:creationId xmlns:p14="http://schemas.microsoft.com/office/powerpoint/2010/main" val="2528082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8" name="Datumsplatzhalter 3"/>
          <p:cNvSpPr>
            <a:spLocks noGrp="1"/>
          </p:cNvSpPr>
          <p:nvPr>
            <p:ph type="dt" sz="half" idx="10"/>
          </p:nvPr>
        </p:nvSpPr>
        <p:spPr>
          <a:xfrm>
            <a:off x="457200" y="6356350"/>
            <a:ext cx="2133600" cy="365125"/>
          </a:xfrm>
          <a:prstGeom prst="rect">
            <a:avLst/>
          </a:prstGeom>
        </p:spPr>
        <p:txBody>
          <a:bodyPr/>
          <a:lstStyle>
            <a:lvl1pPr>
              <a:defRPr/>
            </a:lvl1pPr>
          </a:lstStyle>
          <a:p>
            <a:endParaRPr lang="de-DE" dirty="0"/>
          </a:p>
        </p:txBody>
      </p:sp>
      <p:sp>
        <p:nvSpPr>
          <p:cNvPr id="9" name="Fußzeilenplatzhalter 4"/>
          <p:cNvSpPr>
            <a:spLocks noGrp="1"/>
          </p:cNvSpPr>
          <p:nvPr>
            <p:ph type="ftr" sz="quarter" idx="11"/>
          </p:nvPr>
        </p:nvSpPr>
        <p:spPr>
          <a:xfrm>
            <a:off x="3124200" y="6356350"/>
            <a:ext cx="2895600" cy="365125"/>
          </a:xfrm>
        </p:spPr>
        <p:txBody>
          <a:bodyPr/>
          <a:lstStyle>
            <a:lvl1pPr>
              <a:defRPr i="0"/>
            </a:lvl1pPr>
          </a:lstStyle>
          <a:p>
            <a:r>
              <a:rPr lang="de-DE" dirty="0" smtClean="0"/>
              <a:t>2018</a:t>
            </a:r>
            <a:endParaRPr lang="de-DE" dirty="0"/>
          </a:p>
        </p:txBody>
      </p:sp>
    </p:spTree>
    <p:extLst>
      <p:ext uri="{BB962C8B-B14F-4D97-AF65-F5344CB8AC3E}">
        <p14:creationId xmlns:p14="http://schemas.microsoft.com/office/powerpoint/2010/main" val="1143829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6096000" cy="1143000"/>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i="0">
                <a:solidFill>
                  <a:schemeClr val="tx1">
                    <a:tint val="75000"/>
                  </a:schemeClr>
                </a:solidFill>
              </a:defRPr>
            </a:lvl1pPr>
          </a:lstStyle>
          <a:p>
            <a:r>
              <a:rPr lang="de-DE" dirty="0" smtClean="0"/>
              <a:t>2018</a:t>
            </a:r>
            <a:endParaRPr lang="de-DE" dirty="0"/>
          </a:p>
        </p:txBody>
      </p:sp>
      <p:pic>
        <p:nvPicPr>
          <p:cNvPr id="7" name="Bild 5" descr="Ohne Titel.pdf"/>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804248" y="332656"/>
            <a:ext cx="2171700" cy="647700"/>
          </a:xfrm>
          <a:prstGeom prst="rect">
            <a:avLst/>
          </a:prstGeom>
        </p:spPr>
      </p:pic>
    </p:spTree>
    <p:extLst>
      <p:ext uri="{BB962C8B-B14F-4D97-AF65-F5344CB8AC3E}">
        <p14:creationId xmlns:p14="http://schemas.microsoft.com/office/powerpoint/2010/main" val="2891603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7792" y="2276872"/>
            <a:ext cx="8094648" cy="1143000"/>
          </a:xfrm>
        </p:spPr>
        <p:txBody>
          <a:bodyPr>
            <a:noAutofit/>
          </a:bodyPr>
          <a:lstStyle/>
          <a:p>
            <a:pPr algn="ctr"/>
            <a:r>
              <a:rPr lang="de-DE" sz="4000" dirty="0"/>
              <a:t>Ombudspersonen in der Wissenschaft</a:t>
            </a:r>
          </a:p>
        </p:txBody>
      </p:sp>
      <p:sp>
        <p:nvSpPr>
          <p:cNvPr id="3" name="Inhaltsplatzhalter 2"/>
          <p:cNvSpPr>
            <a:spLocks noGrp="1"/>
          </p:cNvSpPr>
          <p:nvPr>
            <p:ph idx="1"/>
          </p:nvPr>
        </p:nvSpPr>
        <p:spPr>
          <a:xfrm>
            <a:off x="437792" y="3284984"/>
            <a:ext cx="8382680" cy="1252736"/>
          </a:xfrm>
        </p:spPr>
        <p:txBody>
          <a:bodyPr/>
          <a:lstStyle/>
          <a:p>
            <a:pPr marL="0" indent="0" algn="ctr">
              <a:buNone/>
            </a:pPr>
            <a:r>
              <a:rPr lang="de-DE" i="1" dirty="0"/>
              <a:t>Strukturen in Deutschland, Aufgaben von Ombudspersonen</a:t>
            </a:r>
            <a:br>
              <a:rPr lang="de-DE" i="1" dirty="0"/>
            </a:br>
            <a:endParaRPr lang="de-DE" i="1" dirty="0"/>
          </a:p>
        </p:txBody>
      </p:sp>
      <p:sp>
        <p:nvSpPr>
          <p:cNvPr id="5" name="Fußzeilenplatzhalter 4"/>
          <p:cNvSpPr>
            <a:spLocks noGrp="1"/>
          </p:cNvSpPr>
          <p:nvPr>
            <p:ph type="ftr" sz="quarter" idx="11"/>
          </p:nvPr>
        </p:nvSpPr>
        <p:spPr/>
        <p:txBody>
          <a:bodyPr/>
          <a:lstStyle/>
          <a:p>
            <a:r>
              <a:rPr lang="de-DE" dirty="0" smtClean="0"/>
              <a:t>2019</a:t>
            </a:r>
            <a:endParaRPr lang="de-DE" dirty="0"/>
          </a:p>
        </p:txBody>
      </p:sp>
    </p:spTree>
    <p:extLst>
      <p:ext uri="{BB962C8B-B14F-4D97-AF65-F5344CB8AC3E}">
        <p14:creationId xmlns:p14="http://schemas.microsoft.com/office/powerpoint/2010/main" val="39079327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772816"/>
            <a:ext cx="8229600" cy="4525963"/>
          </a:xfrm>
        </p:spPr>
        <p:txBody>
          <a:bodyPr>
            <a:noAutofit/>
          </a:bodyPr>
          <a:lstStyle/>
          <a:p>
            <a:pPr>
              <a:spcBef>
                <a:spcPts val="0"/>
              </a:spcBef>
              <a:spcAft>
                <a:spcPts val="1800"/>
              </a:spcAft>
            </a:pPr>
            <a:r>
              <a:rPr lang="de-DE" sz="2000" dirty="0" smtClean="0"/>
              <a:t>Alle </a:t>
            </a:r>
            <a:r>
              <a:rPr lang="de-DE" sz="2000" dirty="0">
                <a:solidFill>
                  <a:schemeClr val="accent1">
                    <a:lumMod val="75000"/>
                  </a:schemeClr>
                </a:solidFill>
              </a:rPr>
              <a:t>Anfragen</a:t>
            </a:r>
            <a:r>
              <a:rPr lang="de-DE" sz="2000" dirty="0" smtClean="0">
                <a:solidFill>
                  <a:schemeClr val="accent1">
                    <a:lumMod val="75000"/>
                  </a:schemeClr>
                </a:solidFill>
              </a:rPr>
              <a:t> </a:t>
            </a:r>
            <a:r>
              <a:rPr lang="de-DE" sz="2000" dirty="0">
                <a:solidFill>
                  <a:schemeClr val="accent1">
                    <a:lumMod val="75000"/>
                  </a:schemeClr>
                </a:solidFill>
              </a:rPr>
              <a:t>und Verfahren </a:t>
            </a:r>
            <a:r>
              <a:rPr lang="de-DE" sz="2000" dirty="0" smtClean="0">
                <a:solidFill>
                  <a:schemeClr val="accent1">
                    <a:lumMod val="75000"/>
                  </a:schemeClr>
                </a:solidFill>
              </a:rPr>
              <a:t>werden vertraulich behandelt</a:t>
            </a:r>
            <a:r>
              <a:rPr lang="de-DE" sz="2000" dirty="0" smtClean="0"/>
              <a:t>, insbesondere um </a:t>
            </a:r>
            <a:r>
              <a:rPr lang="de-DE" sz="2000" dirty="0"/>
              <a:t>einem </a:t>
            </a:r>
            <a:r>
              <a:rPr lang="de-DE" sz="2000" dirty="0">
                <a:solidFill>
                  <a:schemeClr val="tx1">
                    <a:lumMod val="85000"/>
                    <a:lumOff val="15000"/>
                  </a:schemeClr>
                </a:solidFill>
              </a:rPr>
              <a:t>möglichen ungerechtfertigten Reputationsverlust </a:t>
            </a:r>
            <a:r>
              <a:rPr lang="de-DE" sz="2000" dirty="0"/>
              <a:t>der Beteiligten ent­gegen­zu­wirken. Die Ge­währ­­leistung der Ver­traulich­keit dient dem </a:t>
            </a:r>
            <a:r>
              <a:rPr lang="de-DE" sz="2000" dirty="0">
                <a:solidFill>
                  <a:schemeClr val="accent1">
                    <a:lumMod val="75000"/>
                  </a:schemeClr>
                </a:solidFill>
              </a:rPr>
              <a:t>Schutz aller </a:t>
            </a:r>
            <a:r>
              <a:rPr lang="de-DE" sz="2000" dirty="0" smtClean="0">
                <a:solidFill>
                  <a:schemeClr val="accent1">
                    <a:lumMod val="75000"/>
                  </a:schemeClr>
                </a:solidFill>
              </a:rPr>
              <a:t>involvierten Personen</a:t>
            </a:r>
            <a:r>
              <a:rPr lang="de-DE" sz="2000" dirty="0" smtClean="0"/>
              <a:t>. Sie gilt </a:t>
            </a:r>
            <a:r>
              <a:rPr lang="de-DE" sz="2000" dirty="0"/>
              <a:t>auch über den Ab­schluss eines Falles hinaus</a:t>
            </a:r>
            <a:r>
              <a:rPr lang="de-DE" sz="2000" dirty="0" smtClean="0"/>
              <a:t>.</a:t>
            </a:r>
          </a:p>
          <a:p>
            <a:pPr>
              <a:spcBef>
                <a:spcPts val="0"/>
              </a:spcBef>
              <a:spcAft>
                <a:spcPts val="1800"/>
              </a:spcAft>
            </a:pPr>
            <a:r>
              <a:rPr lang="de-DE" sz="2000" dirty="0" smtClean="0"/>
              <a:t>Eine </a:t>
            </a:r>
            <a:r>
              <a:rPr lang="de-DE" sz="2000" dirty="0">
                <a:solidFill>
                  <a:schemeClr val="accent1">
                    <a:lumMod val="75000"/>
                  </a:schemeClr>
                </a:solidFill>
              </a:rPr>
              <a:t>Kontaktaufnahme</a:t>
            </a:r>
            <a:r>
              <a:rPr lang="de-DE" sz="2000" dirty="0"/>
              <a:t> des </a:t>
            </a:r>
            <a:r>
              <a:rPr lang="de-DE" sz="2000" i="1" dirty="0"/>
              <a:t>Ombudsman</a:t>
            </a:r>
            <a:r>
              <a:rPr lang="de-DE" sz="2000" dirty="0"/>
              <a:t> mit der Person, auf die sich der Hinweis bezieht, ist </a:t>
            </a:r>
            <a:r>
              <a:rPr lang="de-DE" sz="2000" dirty="0">
                <a:solidFill>
                  <a:schemeClr val="accent1">
                    <a:lumMod val="75000"/>
                  </a:schemeClr>
                </a:solidFill>
              </a:rPr>
              <a:t>nur mit dem ausdrücklichen Einverständnis </a:t>
            </a:r>
            <a:r>
              <a:rPr lang="de-DE" sz="2000" dirty="0" smtClean="0"/>
              <a:t>der Hinweisgeberin bzw. des Hinweisgebers möglich.</a:t>
            </a:r>
            <a:endParaRPr lang="de-DE" sz="2000" dirty="0"/>
          </a:p>
          <a:p>
            <a:pPr>
              <a:spcBef>
                <a:spcPts val="0"/>
              </a:spcBef>
              <a:spcAft>
                <a:spcPts val="1800"/>
              </a:spcAft>
            </a:pPr>
            <a:r>
              <a:rPr lang="de-DE" sz="2000" dirty="0" smtClean="0"/>
              <a:t>Auch </a:t>
            </a:r>
            <a:r>
              <a:rPr lang="de-DE" sz="2000" dirty="0">
                <a:solidFill>
                  <a:schemeClr val="accent1">
                    <a:lumMod val="75000"/>
                  </a:schemeClr>
                </a:solidFill>
              </a:rPr>
              <a:t>alle beteiligten und informierten Personen </a:t>
            </a:r>
            <a:r>
              <a:rPr lang="de-DE" sz="2000" dirty="0" smtClean="0"/>
              <a:t>haben die </a:t>
            </a:r>
            <a:r>
              <a:rPr lang="de-DE" sz="2000" dirty="0">
                <a:solidFill>
                  <a:schemeClr val="tx1">
                    <a:lumMod val="85000"/>
                    <a:lumOff val="15000"/>
                  </a:schemeClr>
                </a:solidFill>
              </a:rPr>
              <a:t>Ver­traulich­keit</a:t>
            </a:r>
            <a:r>
              <a:rPr lang="de-DE" sz="2000" dirty="0"/>
              <a:t> strikt zu </a:t>
            </a:r>
            <a:r>
              <a:rPr lang="de-DE" sz="2000" dirty="0" smtClean="0"/>
              <a:t>wahren.</a:t>
            </a:r>
          </a:p>
          <a:p>
            <a:pPr>
              <a:spcBef>
                <a:spcPts val="0"/>
              </a:spcBef>
              <a:spcAft>
                <a:spcPts val="1800"/>
              </a:spcAft>
            </a:pPr>
            <a:r>
              <a:rPr lang="de-DE" sz="2000" dirty="0" smtClean="0"/>
              <a:t>ABER…</a:t>
            </a:r>
            <a:endParaRPr lang="de-DE" sz="2000" dirty="0"/>
          </a:p>
          <a:p>
            <a:pPr marL="0" indent="0">
              <a:spcBef>
                <a:spcPts val="0"/>
              </a:spcBef>
              <a:spcAft>
                <a:spcPts val="1800"/>
              </a:spcAft>
              <a:buNone/>
            </a:pPr>
            <a:endParaRPr lang="de-DE" sz="2000" dirty="0" smtClean="0"/>
          </a:p>
          <a:p>
            <a:pPr marL="0" indent="0" hangingPunct="0">
              <a:spcBef>
                <a:spcPts val="0"/>
              </a:spcBef>
              <a:spcAft>
                <a:spcPts val="1800"/>
              </a:spcAft>
              <a:buNone/>
            </a:pPr>
            <a:endParaRPr lang="de-DE" sz="2000" dirty="0"/>
          </a:p>
        </p:txBody>
      </p:sp>
      <p:sp>
        <p:nvSpPr>
          <p:cNvPr id="5" name="Fußzeilenplatzhalter 4"/>
          <p:cNvSpPr>
            <a:spLocks noGrp="1"/>
          </p:cNvSpPr>
          <p:nvPr>
            <p:ph type="ftr" sz="quarter" idx="11"/>
          </p:nvPr>
        </p:nvSpPr>
        <p:spPr/>
        <p:txBody>
          <a:bodyPr/>
          <a:lstStyle/>
          <a:p>
            <a:r>
              <a:rPr lang="de-DE" dirty="0" smtClean="0"/>
              <a:t>2019</a:t>
            </a:r>
            <a:endParaRPr lang="de-DE" dirty="0"/>
          </a:p>
        </p:txBody>
      </p:sp>
      <p:sp>
        <p:nvSpPr>
          <p:cNvPr id="11" name="Titel 4"/>
          <p:cNvSpPr>
            <a:spLocks noGrp="1"/>
          </p:cNvSpPr>
          <p:nvPr>
            <p:ph type="title"/>
          </p:nvPr>
        </p:nvSpPr>
        <p:spPr>
          <a:xfrm>
            <a:off x="457200" y="341784"/>
            <a:ext cx="6635080" cy="1143000"/>
          </a:xfrm>
        </p:spPr>
        <p:txBody>
          <a:bodyPr>
            <a:normAutofit fontScale="90000"/>
          </a:bodyPr>
          <a:lstStyle/>
          <a:p>
            <a:r>
              <a:rPr lang="de-DE" sz="3600" dirty="0" smtClean="0">
                <a:latin typeface="+mn-lt"/>
              </a:rPr>
              <a:t>Grundsätzliches zur </a:t>
            </a:r>
            <a:br>
              <a:rPr lang="de-DE" sz="3600" dirty="0" smtClean="0">
                <a:latin typeface="+mn-lt"/>
              </a:rPr>
            </a:br>
            <a:r>
              <a:rPr lang="de-DE" sz="3600" dirty="0" smtClean="0">
                <a:latin typeface="+mn-lt"/>
              </a:rPr>
              <a:t>Vorgehensweise: Vertraulichkeit </a:t>
            </a:r>
            <a:endParaRPr lang="de-DE" sz="3600" dirty="0">
              <a:latin typeface="+mn-lt"/>
            </a:endParaRPr>
          </a:p>
        </p:txBody>
      </p:sp>
    </p:spTree>
    <p:extLst>
      <p:ext uri="{BB962C8B-B14F-4D97-AF65-F5344CB8AC3E}">
        <p14:creationId xmlns:p14="http://schemas.microsoft.com/office/powerpoint/2010/main" val="33238150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916832"/>
            <a:ext cx="8229600" cy="4525963"/>
          </a:xfrm>
        </p:spPr>
        <p:txBody>
          <a:bodyPr>
            <a:noAutofit/>
          </a:bodyPr>
          <a:lstStyle/>
          <a:p>
            <a:pPr>
              <a:spcBef>
                <a:spcPts val="0"/>
              </a:spcBef>
              <a:spcAft>
                <a:spcPts val="1800"/>
              </a:spcAft>
            </a:pPr>
            <a:r>
              <a:rPr lang="de-DE" sz="2000" dirty="0" smtClean="0"/>
              <a:t>…bei einem begründeten </a:t>
            </a:r>
            <a:r>
              <a:rPr lang="de-DE" sz="2000" dirty="0"/>
              <a:t>Ver­dacht auf ein </a:t>
            </a:r>
            <a:r>
              <a:rPr lang="de-DE" sz="2000" dirty="0" smtClean="0">
                <a:solidFill>
                  <a:schemeClr val="accent2">
                    <a:lumMod val="75000"/>
                  </a:schemeClr>
                </a:solidFill>
              </a:rPr>
              <a:t>schwerwiegendes wissen­schaftliches Fehl­verhalten </a:t>
            </a:r>
            <a:r>
              <a:rPr lang="de-DE" sz="2000" dirty="0" smtClean="0"/>
              <a:t>ist der </a:t>
            </a:r>
            <a:r>
              <a:rPr lang="de-DE" sz="2000" i="1" dirty="0" smtClean="0"/>
              <a:t>Ombudsman</a:t>
            </a:r>
            <a:r>
              <a:rPr lang="de-DE" sz="2000" dirty="0" smtClean="0"/>
              <a:t> gehalten, die An­gelegen</a:t>
            </a:r>
            <a:r>
              <a:rPr lang="de-DE" sz="2000" dirty="0"/>
              <a:t>­­heit an die </a:t>
            </a:r>
            <a:r>
              <a:rPr lang="de-DE" sz="2000" b="1" dirty="0">
                <a:solidFill>
                  <a:schemeClr val="accent2">
                    <a:lumMod val="75000"/>
                  </a:schemeClr>
                </a:solidFill>
              </a:rPr>
              <a:t>zuständige Kommission </a:t>
            </a:r>
            <a:r>
              <a:rPr lang="de-DE" sz="2000" dirty="0"/>
              <a:t>zur Untersuchung wissen­schaftlichen Fehl­ver­haltens </a:t>
            </a:r>
            <a:r>
              <a:rPr lang="de-DE" sz="2000" dirty="0" smtClean="0"/>
              <a:t>abzugeben.</a:t>
            </a:r>
          </a:p>
          <a:p>
            <a:pPr>
              <a:spcBef>
                <a:spcPts val="0"/>
              </a:spcBef>
              <a:spcAft>
                <a:spcPts val="1800"/>
              </a:spcAft>
            </a:pPr>
            <a:r>
              <a:rPr lang="de-DE" sz="2000" dirty="0" smtClean="0"/>
              <a:t>Betrüger können sich nicht auf das Prinzip der Vertraulichkeit im Rahmen eines Ombudsverfahrens berufen. </a:t>
            </a:r>
          </a:p>
          <a:p>
            <a:pPr>
              <a:spcBef>
                <a:spcPts val="0"/>
              </a:spcBef>
              <a:spcAft>
                <a:spcPts val="1800"/>
              </a:spcAft>
            </a:pPr>
            <a:r>
              <a:rPr lang="de-DE" sz="2000" dirty="0" smtClean="0"/>
              <a:t>Im Rahmen eines laufenden Fehlverhaltensverfahrens wird weiterhin die Vertraulichkeit gewahrt, während die Hinweise untersucht werden.</a:t>
            </a:r>
          </a:p>
          <a:p>
            <a:pPr>
              <a:spcBef>
                <a:spcPts val="0"/>
              </a:spcBef>
              <a:spcAft>
                <a:spcPts val="1800"/>
              </a:spcAft>
            </a:pPr>
            <a:endParaRPr lang="de-DE" sz="2000" dirty="0" smtClean="0"/>
          </a:p>
          <a:p>
            <a:pPr marL="0" indent="0" hangingPunct="0">
              <a:spcBef>
                <a:spcPts val="0"/>
              </a:spcBef>
              <a:spcAft>
                <a:spcPts val="1800"/>
              </a:spcAft>
              <a:buNone/>
            </a:pPr>
            <a:endParaRPr lang="de-DE" sz="2000" dirty="0"/>
          </a:p>
        </p:txBody>
      </p:sp>
      <p:sp>
        <p:nvSpPr>
          <p:cNvPr id="5" name="Fußzeilenplatzhalter 4"/>
          <p:cNvSpPr>
            <a:spLocks noGrp="1"/>
          </p:cNvSpPr>
          <p:nvPr>
            <p:ph type="ftr" sz="quarter" idx="11"/>
          </p:nvPr>
        </p:nvSpPr>
        <p:spPr/>
        <p:txBody>
          <a:bodyPr/>
          <a:lstStyle/>
          <a:p>
            <a:r>
              <a:rPr lang="de-DE" dirty="0" smtClean="0"/>
              <a:t>2019</a:t>
            </a:r>
            <a:endParaRPr lang="de-DE" dirty="0"/>
          </a:p>
        </p:txBody>
      </p:sp>
      <p:sp>
        <p:nvSpPr>
          <p:cNvPr id="11" name="Titel 4"/>
          <p:cNvSpPr>
            <a:spLocks noGrp="1"/>
          </p:cNvSpPr>
          <p:nvPr>
            <p:ph type="title"/>
          </p:nvPr>
        </p:nvSpPr>
        <p:spPr>
          <a:xfrm>
            <a:off x="457200" y="341784"/>
            <a:ext cx="6635080" cy="1143000"/>
          </a:xfrm>
        </p:spPr>
        <p:txBody>
          <a:bodyPr>
            <a:normAutofit fontScale="90000"/>
          </a:bodyPr>
          <a:lstStyle/>
          <a:p>
            <a:r>
              <a:rPr lang="de-DE" sz="3600" dirty="0" smtClean="0">
                <a:latin typeface="+mn-lt"/>
              </a:rPr>
              <a:t>Grundsätzliches zur </a:t>
            </a:r>
            <a:br>
              <a:rPr lang="de-DE" sz="3600" dirty="0" smtClean="0">
                <a:latin typeface="+mn-lt"/>
              </a:rPr>
            </a:br>
            <a:r>
              <a:rPr lang="de-DE" sz="3600" dirty="0" smtClean="0">
                <a:latin typeface="+mn-lt"/>
              </a:rPr>
              <a:t>Vorgehensweise: Vertraulichkeit </a:t>
            </a:r>
            <a:endParaRPr lang="de-DE" sz="3600" dirty="0">
              <a:latin typeface="+mn-lt"/>
            </a:endParaRPr>
          </a:p>
        </p:txBody>
      </p:sp>
    </p:spTree>
    <p:extLst>
      <p:ext uri="{BB962C8B-B14F-4D97-AF65-F5344CB8AC3E}">
        <p14:creationId xmlns:p14="http://schemas.microsoft.com/office/powerpoint/2010/main" val="23775155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Lösungsmöglichkeiten</a:t>
            </a:r>
          </a:p>
        </p:txBody>
      </p:sp>
      <p:sp>
        <p:nvSpPr>
          <p:cNvPr id="3" name="Inhaltsplatzhalter 2"/>
          <p:cNvSpPr>
            <a:spLocks noGrp="1"/>
          </p:cNvSpPr>
          <p:nvPr>
            <p:ph idx="1"/>
          </p:nvPr>
        </p:nvSpPr>
        <p:spPr>
          <a:xfrm>
            <a:off x="457200" y="1412776"/>
            <a:ext cx="8229600" cy="4525963"/>
          </a:xfrm>
        </p:spPr>
        <p:txBody>
          <a:bodyPr/>
          <a:lstStyle/>
          <a:p>
            <a:pPr>
              <a:spcBef>
                <a:spcPts val="0"/>
              </a:spcBef>
              <a:spcAft>
                <a:spcPts val="1200"/>
              </a:spcAft>
            </a:pPr>
            <a:r>
              <a:rPr lang="de-DE" sz="1800" dirty="0">
                <a:solidFill>
                  <a:schemeClr val="tx1">
                    <a:lumMod val="85000"/>
                    <a:lumOff val="15000"/>
                  </a:schemeClr>
                </a:solidFill>
              </a:rPr>
              <a:t>Wenn nach Einschätzung des </a:t>
            </a:r>
            <a:r>
              <a:rPr lang="de-DE" sz="1800" i="1" dirty="0">
                <a:solidFill>
                  <a:schemeClr val="tx1">
                    <a:lumMod val="85000"/>
                    <a:lumOff val="15000"/>
                  </a:schemeClr>
                </a:solidFill>
              </a:rPr>
              <a:t>Ombudsman</a:t>
            </a:r>
            <a:r>
              <a:rPr lang="de-DE" sz="1800" dirty="0">
                <a:solidFill>
                  <a:schemeClr val="tx1">
                    <a:lumMod val="85000"/>
                    <a:lumOff val="15000"/>
                  </a:schemeClr>
                </a:solidFill>
              </a:rPr>
              <a:t> ein Verstoß gegen die </a:t>
            </a:r>
            <a:r>
              <a:rPr lang="de-DE" sz="1800" dirty="0" smtClean="0">
                <a:solidFill>
                  <a:schemeClr val="tx1">
                    <a:lumMod val="85000"/>
                    <a:lumOff val="15000"/>
                  </a:schemeClr>
                </a:solidFill>
              </a:rPr>
              <a:t>GWP-Regeln vorliegt</a:t>
            </a:r>
            <a:r>
              <a:rPr lang="de-DE" sz="1800" dirty="0">
                <a:solidFill>
                  <a:schemeClr val="tx1">
                    <a:lumMod val="85000"/>
                    <a:lumOff val="15000"/>
                  </a:schemeClr>
                </a:solidFill>
              </a:rPr>
              <a:t>, wird geprüft, ob und ggf. wie der </a:t>
            </a:r>
            <a:r>
              <a:rPr lang="de-DE" sz="1800" b="1" dirty="0">
                <a:solidFill>
                  <a:schemeClr val="tx1">
                    <a:lumMod val="85000"/>
                    <a:lumOff val="15000"/>
                  </a:schemeClr>
                </a:solidFill>
              </a:rPr>
              <a:t>Verstoß korrigierbar</a:t>
            </a:r>
            <a:r>
              <a:rPr lang="de-DE" sz="1800" dirty="0">
                <a:solidFill>
                  <a:schemeClr val="tx1">
                    <a:lumMod val="85000"/>
                    <a:lumOff val="15000"/>
                  </a:schemeClr>
                </a:solidFill>
              </a:rPr>
              <a:t> ist</a:t>
            </a:r>
            <a:r>
              <a:rPr lang="de-DE" sz="1800" dirty="0" smtClean="0">
                <a:solidFill>
                  <a:schemeClr val="tx1">
                    <a:lumMod val="85000"/>
                    <a:lumOff val="15000"/>
                  </a:schemeClr>
                </a:solidFill>
              </a:rPr>
              <a:t>.</a:t>
            </a:r>
          </a:p>
          <a:p>
            <a:pPr>
              <a:spcBef>
                <a:spcPts val="0"/>
              </a:spcBef>
              <a:spcAft>
                <a:spcPts val="1200"/>
              </a:spcAft>
            </a:pPr>
            <a:r>
              <a:rPr lang="de-DE" sz="1800" dirty="0">
                <a:solidFill>
                  <a:schemeClr val="tx1">
                    <a:lumMod val="85000"/>
                    <a:lumOff val="15000"/>
                  </a:schemeClr>
                </a:solidFill>
              </a:rPr>
              <a:t>Oft erfolgt die </a:t>
            </a:r>
            <a:r>
              <a:rPr lang="de-DE" sz="1800" b="1" dirty="0">
                <a:solidFill>
                  <a:schemeClr val="tx1">
                    <a:lumMod val="85000"/>
                    <a:lumOff val="15000"/>
                  </a:schemeClr>
                </a:solidFill>
              </a:rPr>
              <a:t>Kommunikation</a:t>
            </a:r>
            <a:r>
              <a:rPr lang="de-DE" sz="1800" dirty="0">
                <a:solidFill>
                  <a:schemeClr val="tx1">
                    <a:lumMod val="85000"/>
                    <a:lumOff val="15000"/>
                  </a:schemeClr>
                </a:solidFill>
              </a:rPr>
              <a:t> zwischen dem </a:t>
            </a:r>
            <a:r>
              <a:rPr lang="de-DE" sz="1800" i="1" dirty="0">
                <a:solidFill>
                  <a:schemeClr val="tx1">
                    <a:lumMod val="85000"/>
                    <a:lumOff val="15000"/>
                  </a:schemeClr>
                </a:solidFill>
              </a:rPr>
              <a:t>Ombudsman für die Wissenschaft </a:t>
            </a:r>
            <a:r>
              <a:rPr lang="de-DE" sz="1800" dirty="0">
                <a:solidFill>
                  <a:schemeClr val="tx1">
                    <a:lumMod val="85000"/>
                    <a:lumOff val="15000"/>
                  </a:schemeClr>
                </a:solidFill>
              </a:rPr>
              <a:t>und den Beteiligten </a:t>
            </a:r>
            <a:r>
              <a:rPr lang="de-DE" sz="1800" b="1" dirty="0">
                <a:solidFill>
                  <a:schemeClr val="tx1">
                    <a:lumMod val="85000"/>
                    <a:lumOff val="15000"/>
                  </a:schemeClr>
                </a:solidFill>
              </a:rPr>
              <a:t>schriftlich</a:t>
            </a:r>
            <a:r>
              <a:rPr lang="de-DE" sz="1800" dirty="0">
                <a:solidFill>
                  <a:schemeClr val="tx1">
                    <a:lumMod val="85000"/>
                    <a:lumOff val="15000"/>
                  </a:schemeClr>
                </a:solidFill>
              </a:rPr>
              <a:t>. In einigen (wenigen) Fällen ist ein gemeinsames Gespräch unter der Moderation des </a:t>
            </a:r>
            <a:r>
              <a:rPr lang="de-DE" sz="1800" i="1" dirty="0">
                <a:solidFill>
                  <a:schemeClr val="tx1">
                    <a:lumMod val="85000"/>
                    <a:lumOff val="15000"/>
                  </a:schemeClr>
                </a:solidFill>
              </a:rPr>
              <a:t>Ombudsman</a:t>
            </a:r>
            <a:r>
              <a:rPr lang="de-DE" sz="1800" dirty="0">
                <a:solidFill>
                  <a:schemeClr val="tx1">
                    <a:lumMod val="85000"/>
                    <a:lumOff val="15000"/>
                  </a:schemeClr>
                </a:solidFill>
              </a:rPr>
              <a:t> hilfreich</a:t>
            </a:r>
            <a:r>
              <a:rPr lang="de-DE" sz="1800" dirty="0" smtClean="0">
                <a:solidFill>
                  <a:schemeClr val="tx1">
                    <a:lumMod val="85000"/>
                    <a:lumOff val="15000"/>
                  </a:schemeClr>
                </a:solidFill>
              </a:rPr>
              <a:t>.</a:t>
            </a:r>
          </a:p>
          <a:p>
            <a:pPr>
              <a:spcBef>
                <a:spcPts val="0"/>
              </a:spcBef>
              <a:spcAft>
                <a:spcPts val="1200"/>
              </a:spcAft>
            </a:pPr>
            <a:r>
              <a:rPr lang="de-DE" sz="1800" dirty="0" smtClean="0">
                <a:solidFill>
                  <a:schemeClr val="tx1">
                    <a:lumMod val="85000"/>
                    <a:lumOff val="15000"/>
                  </a:schemeClr>
                </a:solidFill>
              </a:rPr>
              <a:t>Beispiele: </a:t>
            </a:r>
          </a:p>
          <a:p>
            <a:pPr>
              <a:spcBef>
                <a:spcPts val="0"/>
              </a:spcBef>
              <a:spcAft>
                <a:spcPts val="1200"/>
              </a:spcAft>
            </a:pPr>
            <a:endParaRPr lang="de-DE" sz="1800" dirty="0">
              <a:solidFill>
                <a:schemeClr val="tx1">
                  <a:lumMod val="85000"/>
                  <a:lumOff val="15000"/>
                </a:schemeClr>
              </a:solidFill>
            </a:endParaRPr>
          </a:p>
          <a:p>
            <a:pPr>
              <a:spcBef>
                <a:spcPts val="0"/>
              </a:spcBef>
              <a:spcAft>
                <a:spcPts val="1200"/>
              </a:spcAft>
            </a:pPr>
            <a:endParaRPr lang="de-DE" sz="1800" dirty="0" smtClean="0">
              <a:solidFill>
                <a:schemeClr val="tx1">
                  <a:lumMod val="85000"/>
                  <a:lumOff val="15000"/>
                </a:schemeClr>
              </a:solidFill>
            </a:endParaRPr>
          </a:p>
          <a:p>
            <a:endParaRPr lang="de-DE" dirty="0">
              <a:solidFill>
                <a:schemeClr val="tx1">
                  <a:lumMod val="85000"/>
                  <a:lumOff val="15000"/>
                </a:schemeClr>
              </a:solidFill>
            </a:endParaRPr>
          </a:p>
        </p:txBody>
      </p:sp>
      <p:sp>
        <p:nvSpPr>
          <p:cNvPr id="5" name="Fußzeilenplatzhalter 4"/>
          <p:cNvSpPr>
            <a:spLocks noGrp="1"/>
          </p:cNvSpPr>
          <p:nvPr>
            <p:ph type="ftr" sz="quarter" idx="11"/>
          </p:nvPr>
        </p:nvSpPr>
        <p:spPr/>
        <p:txBody>
          <a:bodyPr/>
          <a:lstStyle/>
          <a:p>
            <a:r>
              <a:rPr lang="de-DE" dirty="0" smtClean="0"/>
              <a:t>2019</a:t>
            </a:r>
            <a:endParaRPr lang="de-DE" dirty="0"/>
          </a:p>
        </p:txBody>
      </p:sp>
      <p:sp>
        <p:nvSpPr>
          <p:cNvPr id="6" name="Abgerundetes Rechteck 5"/>
          <p:cNvSpPr/>
          <p:nvPr/>
        </p:nvSpPr>
        <p:spPr>
          <a:xfrm>
            <a:off x="742556" y="3645024"/>
            <a:ext cx="2351112" cy="914400"/>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rgbClr val="000000"/>
                </a:solidFill>
              </a:rPr>
              <a:t>Unberücksichtigte Autorschaft</a:t>
            </a:r>
          </a:p>
        </p:txBody>
      </p:sp>
      <p:sp>
        <p:nvSpPr>
          <p:cNvPr id="7" name="Abgerundetes Rechteck 6"/>
          <p:cNvSpPr/>
          <p:nvPr/>
        </p:nvSpPr>
        <p:spPr>
          <a:xfrm>
            <a:off x="3452728" y="3645024"/>
            <a:ext cx="2351112" cy="914400"/>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rgbClr val="000000"/>
                </a:solidFill>
              </a:rPr>
              <a:t>Inadäquate </a:t>
            </a:r>
            <a:r>
              <a:rPr lang="de-DE" sz="1600" dirty="0" smtClean="0">
                <a:solidFill>
                  <a:srgbClr val="000000"/>
                </a:solidFill>
              </a:rPr>
              <a:t>Doktorandenbetreuung</a:t>
            </a:r>
            <a:endParaRPr lang="de-DE" sz="1600" dirty="0">
              <a:solidFill>
                <a:srgbClr val="000000"/>
              </a:solidFill>
            </a:endParaRPr>
          </a:p>
        </p:txBody>
      </p:sp>
      <p:sp>
        <p:nvSpPr>
          <p:cNvPr id="8" name="Abgerundetes Rechteck 7"/>
          <p:cNvSpPr/>
          <p:nvPr/>
        </p:nvSpPr>
        <p:spPr>
          <a:xfrm>
            <a:off x="6174464" y="3659880"/>
            <a:ext cx="2349338" cy="914400"/>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smtClean="0">
              <a:solidFill>
                <a:srgbClr val="000000"/>
              </a:solidFill>
            </a:endParaRPr>
          </a:p>
          <a:p>
            <a:pPr algn="ctr"/>
            <a:r>
              <a:rPr lang="de-DE" sz="1600" dirty="0" smtClean="0">
                <a:solidFill>
                  <a:srgbClr val="000000"/>
                </a:solidFill>
              </a:rPr>
              <a:t>Unberechtigte </a:t>
            </a:r>
            <a:r>
              <a:rPr lang="de-DE" sz="1600" dirty="0">
                <a:solidFill>
                  <a:srgbClr val="000000"/>
                </a:solidFill>
              </a:rPr>
              <a:t>Datennutzung/ Unklare </a:t>
            </a:r>
            <a:r>
              <a:rPr lang="de-DE" sz="1600" dirty="0" smtClean="0">
                <a:solidFill>
                  <a:srgbClr val="000000"/>
                </a:solidFill>
              </a:rPr>
              <a:t>Datennutzungsrechte</a:t>
            </a:r>
            <a:endParaRPr lang="de-DE" sz="1600" dirty="0">
              <a:solidFill>
                <a:srgbClr val="000000"/>
              </a:solidFill>
            </a:endParaRPr>
          </a:p>
          <a:p>
            <a:pPr algn="ctr"/>
            <a:endParaRPr lang="de-DE" sz="1600" dirty="0">
              <a:solidFill>
                <a:srgbClr val="000000"/>
              </a:solidFill>
            </a:endParaRPr>
          </a:p>
        </p:txBody>
      </p:sp>
      <p:sp>
        <p:nvSpPr>
          <p:cNvPr id="9" name="Pfeil nach oben 8"/>
          <p:cNvSpPr/>
          <p:nvPr/>
        </p:nvSpPr>
        <p:spPr>
          <a:xfrm>
            <a:off x="585964" y="4612073"/>
            <a:ext cx="2664296" cy="1626442"/>
          </a:xfrm>
          <a:prstGeom prst="upArrow">
            <a:avLst/>
          </a:prstGeom>
          <a:solidFill>
            <a:schemeClr val="accent3">
              <a:lumMod val="60000"/>
              <a:lumOff val="40000"/>
            </a:schemeClr>
          </a:solidFill>
          <a:ln>
            <a:solidFill>
              <a:schemeClr val="accent3">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de-DE" sz="1400" dirty="0">
              <a:solidFill>
                <a:srgbClr val="000000"/>
              </a:solidFill>
            </a:endParaRPr>
          </a:p>
        </p:txBody>
      </p:sp>
      <p:sp>
        <p:nvSpPr>
          <p:cNvPr id="10" name="Pfeil nach oben 9"/>
          <p:cNvSpPr/>
          <p:nvPr/>
        </p:nvSpPr>
        <p:spPr>
          <a:xfrm>
            <a:off x="3296136" y="4612140"/>
            <a:ext cx="2664296" cy="1626442"/>
          </a:xfrm>
          <a:prstGeom prst="upArrow">
            <a:avLst/>
          </a:prstGeom>
          <a:solidFill>
            <a:schemeClr val="accent3">
              <a:lumMod val="60000"/>
              <a:lumOff val="40000"/>
            </a:schemeClr>
          </a:solidFill>
          <a:ln>
            <a:solidFill>
              <a:schemeClr val="accent3">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de-DE" sz="1400" dirty="0">
              <a:solidFill>
                <a:srgbClr val="000000"/>
              </a:solidFill>
            </a:endParaRPr>
          </a:p>
        </p:txBody>
      </p:sp>
      <p:sp>
        <p:nvSpPr>
          <p:cNvPr id="11" name="Pfeil nach oben 10"/>
          <p:cNvSpPr/>
          <p:nvPr/>
        </p:nvSpPr>
        <p:spPr>
          <a:xfrm>
            <a:off x="6012224" y="4612141"/>
            <a:ext cx="2664296" cy="1626326"/>
          </a:xfrm>
          <a:prstGeom prst="upArrow">
            <a:avLst/>
          </a:prstGeom>
          <a:solidFill>
            <a:schemeClr val="accent3">
              <a:lumMod val="60000"/>
              <a:lumOff val="40000"/>
            </a:schemeClr>
          </a:solidFill>
          <a:ln>
            <a:solidFill>
              <a:schemeClr val="accent3">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de-DE" sz="1400" dirty="0">
              <a:solidFill>
                <a:srgbClr val="000000"/>
              </a:solidFill>
            </a:endParaRPr>
          </a:p>
        </p:txBody>
      </p:sp>
      <p:sp>
        <p:nvSpPr>
          <p:cNvPr id="12" name="Textfeld 11"/>
          <p:cNvSpPr txBox="1"/>
          <p:nvPr/>
        </p:nvSpPr>
        <p:spPr>
          <a:xfrm>
            <a:off x="1227825" y="5031590"/>
            <a:ext cx="1380575" cy="954107"/>
          </a:xfrm>
          <a:prstGeom prst="rect">
            <a:avLst/>
          </a:prstGeom>
          <a:noFill/>
        </p:spPr>
        <p:txBody>
          <a:bodyPr wrap="square" rtlCol="0">
            <a:spAutoFit/>
          </a:bodyPr>
          <a:lstStyle/>
          <a:p>
            <a:pPr algn="ctr"/>
            <a:r>
              <a:rPr lang="de-DE" sz="1400" dirty="0">
                <a:solidFill>
                  <a:srgbClr val="000000"/>
                </a:solidFill>
              </a:rPr>
              <a:t>Nachträgliche Herstellung der Autorschaft durch Erratum</a:t>
            </a:r>
          </a:p>
        </p:txBody>
      </p:sp>
      <p:sp>
        <p:nvSpPr>
          <p:cNvPr id="13" name="Textfeld 12"/>
          <p:cNvSpPr txBox="1"/>
          <p:nvPr/>
        </p:nvSpPr>
        <p:spPr>
          <a:xfrm>
            <a:off x="3937997" y="5014167"/>
            <a:ext cx="1380575" cy="1169551"/>
          </a:xfrm>
          <a:prstGeom prst="rect">
            <a:avLst/>
          </a:prstGeom>
          <a:noFill/>
        </p:spPr>
        <p:txBody>
          <a:bodyPr wrap="square" rtlCol="0">
            <a:spAutoFit/>
          </a:bodyPr>
          <a:lstStyle/>
          <a:p>
            <a:pPr algn="ctr"/>
            <a:r>
              <a:rPr lang="de-DE" sz="1400" dirty="0" smtClean="0">
                <a:solidFill>
                  <a:srgbClr val="000000"/>
                </a:solidFill>
              </a:rPr>
              <a:t>Vereinbarungen </a:t>
            </a:r>
            <a:r>
              <a:rPr lang="de-DE" sz="1400" dirty="0">
                <a:solidFill>
                  <a:srgbClr val="000000"/>
                </a:solidFill>
              </a:rPr>
              <a:t>bei spezifischen </a:t>
            </a:r>
            <a:r>
              <a:rPr lang="de-DE" sz="1400" dirty="0" smtClean="0">
                <a:solidFill>
                  <a:srgbClr val="000000"/>
                </a:solidFill>
              </a:rPr>
              <a:t>Problemen/ </a:t>
            </a:r>
          </a:p>
          <a:p>
            <a:pPr algn="ctr"/>
            <a:r>
              <a:rPr lang="de-DE" sz="1400" dirty="0" smtClean="0">
                <a:solidFill>
                  <a:srgbClr val="000000"/>
                </a:solidFill>
              </a:rPr>
              <a:t>ggf. Betreuer-wechsel</a:t>
            </a:r>
            <a:endParaRPr lang="de-DE" sz="1400" dirty="0">
              <a:solidFill>
                <a:srgbClr val="000000"/>
              </a:solidFill>
            </a:endParaRPr>
          </a:p>
        </p:txBody>
      </p:sp>
      <p:sp>
        <p:nvSpPr>
          <p:cNvPr id="14" name="Textfeld 13"/>
          <p:cNvSpPr txBox="1"/>
          <p:nvPr/>
        </p:nvSpPr>
        <p:spPr>
          <a:xfrm>
            <a:off x="6654084" y="5031590"/>
            <a:ext cx="1380575" cy="1169551"/>
          </a:xfrm>
          <a:prstGeom prst="rect">
            <a:avLst/>
          </a:prstGeom>
          <a:noFill/>
        </p:spPr>
        <p:txBody>
          <a:bodyPr wrap="square" rtlCol="0">
            <a:spAutoFit/>
          </a:bodyPr>
          <a:lstStyle/>
          <a:p>
            <a:pPr algn="ctr"/>
            <a:r>
              <a:rPr lang="de-DE" sz="1400" dirty="0">
                <a:solidFill>
                  <a:srgbClr val="000000"/>
                </a:solidFill>
              </a:rPr>
              <a:t>Aufzeigen der Regeln und Vorschlag von Vereinbarungs-möglichkeiten</a:t>
            </a:r>
          </a:p>
        </p:txBody>
      </p:sp>
    </p:spTree>
    <p:extLst>
      <p:ext uri="{BB962C8B-B14F-4D97-AF65-F5344CB8AC3E}">
        <p14:creationId xmlns:p14="http://schemas.microsoft.com/office/powerpoint/2010/main" val="24787267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69776"/>
            <a:ext cx="6096000" cy="1143000"/>
          </a:xfrm>
        </p:spPr>
        <p:txBody>
          <a:bodyPr/>
          <a:lstStyle/>
          <a:p>
            <a:r>
              <a:rPr lang="de-DE" dirty="0"/>
              <a:t>Abgrenzung zu anderen Verfahren</a:t>
            </a:r>
          </a:p>
        </p:txBody>
      </p:sp>
      <p:sp>
        <p:nvSpPr>
          <p:cNvPr id="3" name="Inhaltsplatzhalter 2"/>
          <p:cNvSpPr>
            <a:spLocks noGrp="1"/>
          </p:cNvSpPr>
          <p:nvPr>
            <p:ph idx="1"/>
          </p:nvPr>
        </p:nvSpPr>
        <p:spPr/>
        <p:txBody>
          <a:bodyPr>
            <a:normAutofit/>
          </a:bodyPr>
          <a:lstStyle/>
          <a:p>
            <a:pPr>
              <a:spcBef>
                <a:spcPts val="0"/>
              </a:spcBef>
              <a:spcAft>
                <a:spcPts val="1800"/>
              </a:spcAft>
            </a:pPr>
            <a:r>
              <a:rPr lang="de-DE" sz="2000" dirty="0"/>
              <a:t>Wenn dem </a:t>
            </a:r>
            <a:r>
              <a:rPr lang="de-DE" sz="2000" i="1" dirty="0"/>
              <a:t>Ombudsman für die Wissenschaft </a:t>
            </a:r>
            <a:r>
              <a:rPr lang="de-DE" sz="2000" dirty="0"/>
              <a:t>ein Anfangsverdacht auf ein schwerwiegendes wissenschaftliches Fehlverhalten vorliegt, </a:t>
            </a:r>
            <a:r>
              <a:rPr lang="de-DE" sz="2000" dirty="0">
                <a:solidFill>
                  <a:schemeClr val="accent1">
                    <a:lumMod val="75000"/>
                  </a:schemeClr>
                </a:solidFill>
              </a:rPr>
              <a:t>gibt er die Angelegenheit an die zuständige </a:t>
            </a:r>
            <a:r>
              <a:rPr lang="de-DE" sz="2000" b="1" dirty="0">
                <a:solidFill>
                  <a:schemeClr val="accent1">
                    <a:lumMod val="75000"/>
                  </a:schemeClr>
                </a:solidFill>
              </a:rPr>
              <a:t>Fehlverhaltenskommission</a:t>
            </a:r>
            <a:r>
              <a:rPr lang="de-DE" sz="2000" dirty="0">
                <a:solidFill>
                  <a:schemeClr val="accent1">
                    <a:lumMod val="75000"/>
                  </a:schemeClr>
                </a:solidFill>
              </a:rPr>
              <a:t> ab</a:t>
            </a:r>
            <a:r>
              <a:rPr lang="de-DE" sz="2000" dirty="0"/>
              <a:t>. Dort wird die Angelegenheit dann geprüft und abschließend eingeschätzt. </a:t>
            </a:r>
          </a:p>
          <a:p>
            <a:pPr>
              <a:spcBef>
                <a:spcPts val="0"/>
              </a:spcBef>
              <a:spcAft>
                <a:spcPts val="1800"/>
              </a:spcAft>
            </a:pPr>
            <a:r>
              <a:rPr lang="de-DE" sz="2000" dirty="0" smtClean="0"/>
              <a:t>Der </a:t>
            </a:r>
            <a:r>
              <a:rPr lang="de-DE" sz="2000" i="1" dirty="0"/>
              <a:t>Ombudsman</a:t>
            </a:r>
            <a:r>
              <a:rPr lang="de-DE" sz="2000" dirty="0"/>
              <a:t> kann </a:t>
            </a:r>
            <a:r>
              <a:rPr lang="de-DE" sz="2000" dirty="0">
                <a:solidFill>
                  <a:schemeClr val="accent1">
                    <a:lumMod val="75000"/>
                  </a:schemeClr>
                </a:solidFill>
              </a:rPr>
              <a:t>nicht parallel oder im Anschluss an eine </a:t>
            </a:r>
            <a:r>
              <a:rPr lang="de-DE" sz="2000" b="1" dirty="0">
                <a:solidFill>
                  <a:schemeClr val="accent1">
                    <a:lumMod val="75000"/>
                  </a:schemeClr>
                </a:solidFill>
              </a:rPr>
              <a:t>juristische Prüfungen</a:t>
            </a:r>
            <a:r>
              <a:rPr lang="de-DE" sz="2000" b="1" dirty="0"/>
              <a:t> </a:t>
            </a:r>
            <a:r>
              <a:rPr lang="de-DE" sz="2000" dirty="0"/>
              <a:t>des selben Sachverhalts tätig werden.</a:t>
            </a:r>
          </a:p>
          <a:p>
            <a:pPr>
              <a:spcBef>
                <a:spcPts val="0"/>
              </a:spcBef>
              <a:spcAft>
                <a:spcPts val="1800"/>
              </a:spcAft>
            </a:pPr>
            <a:r>
              <a:rPr lang="de-DE" sz="2000" dirty="0" smtClean="0"/>
              <a:t>Der </a:t>
            </a:r>
            <a:r>
              <a:rPr lang="de-DE" sz="2000" i="1" dirty="0"/>
              <a:t>Ombudsman</a:t>
            </a:r>
            <a:r>
              <a:rPr lang="de-DE" sz="2000" dirty="0"/>
              <a:t> kann </a:t>
            </a:r>
            <a:r>
              <a:rPr lang="de-DE" sz="2000" dirty="0">
                <a:solidFill>
                  <a:schemeClr val="accent1">
                    <a:lumMod val="75000"/>
                  </a:schemeClr>
                </a:solidFill>
              </a:rPr>
              <a:t>ebenso wenig parallel oder im Anschluss an Prüfungen durch </a:t>
            </a:r>
            <a:r>
              <a:rPr lang="de-DE" sz="2000" b="1" dirty="0">
                <a:solidFill>
                  <a:schemeClr val="accent1">
                    <a:lumMod val="75000"/>
                  </a:schemeClr>
                </a:solidFill>
              </a:rPr>
              <a:t>andere zuständige Instanzen </a:t>
            </a:r>
            <a:r>
              <a:rPr lang="de-DE" sz="2000" dirty="0"/>
              <a:t>tätig werden. Er ist insbesondere keine Revisionsinstanz für Ombudsverfahren, die andernorts sachgemäß geführt wurden oder werden.</a:t>
            </a:r>
          </a:p>
          <a:p>
            <a:pPr marL="0" indent="0">
              <a:spcBef>
                <a:spcPts val="0"/>
              </a:spcBef>
              <a:spcAft>
                <a:spcPts val="1800"/>
              </a:spcAft>
              <a:buNone/>
            </a:pPr>
            <a:endParaRPr lang="de-DE" sz="2000" dirty="0"/>
          </a:p>
        </p:txBody>
      </p:sp>
      <p:sp>
        <p:nvSpPr>
          <p:cNvPr id="5" name="Fußzeilenplatzhalter 4"/>
          <p:cNvSpPr>
            <a:spLocks noGrp="1"/>
          </p:cNvSpPr>
          <p:nvPr>
            <p:ph type="ftr" sz="quarter" idx="11"/>
          </p:nvPr>
        </p:nvSpPr>
        <p:spPr/>
        <p:txBody>
          <a:bodyPr/>
          <a:lstStyle/>
          <a:p>
            <a:r>
              <a:rPr lang="de-DE" dirty="0" smtClean="0"/>
              <a:t>2019</a:t>
            </a:r>
            <a:endParaRPr lang="de-DE" dirty="0"/>
          </a:p>
        </p:txBody>
      </p:sp>
    </p:spTree>
    <p:extLst>
      <p:ext uri="{BB962C8B-B14F-4D97-AF65-F5344CB8AC3E}">
        <p14:creationId xmlns:p14="http://schemas.microsoft.com/office/powerpoint/2010/main" val="4235701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latin typeface="+mn-lt"/>
              </a:rPr>
              <a:t>Kontakt</a:t>
            </a:r>
            <a:endParaRPr lang="de-DE" dirty="0">
              <a:latin typeface="+mn-lt"/>
            </a:endParaRPr>
          </a:p>
        </p:txBody>
      </p:sp>
      <p:sp>
        <p:nvSpPr>
          <p:cNvPr id="3" name="Inhaltsplatzhalter 2"/>
          <p:cNvSpPr>
            <a:spLocks noGrp="1"/>
          </p:cNvSpPr>
          <p:nvPr>
            <p:ph idx="1"/>
          </p:nvPr>
        </p:nvSpPr>
        <p:spPr>
          <a:xfrm>
            <a:off x="294896" y="1774037"/>
            <a:ext cx="8579296" cy="4525963"/>
          </a:xfrm>
        </p:spPr>
        <p:txBody>
          <a:bodyPr anchor="t">
            <a:normAutofit/>
          </a:bodyPr>
          <a:lstStyle/>
          <a:p>
            <a:pPr marL="0" lvl="0" indent="0" algn="ctr" fontAlgn="base">
              <a:spcBef>
                <a:spcPct val="0"/>
              </a:spcBef>
              <a:spcAft>
                <a:spcPct val="0"/>
              </a:spcAft>
              <a:buNone/>
            </a:pPr>
            <a:r>
              <a:rPr lang="de-DE" altLang="de-DE" sz="2800" dirty="0" smtClean="0">
                <a:solidFill>
                  <a:schemeClr val="accent1"/>
                </a:solidFill>
              </a:rPr>
              <a:t>Geschäftsstelle des </a:t>
            </a:r>
          </a:p>
          <a:p>
            <a:pPr marL="0" lvl="0" indent="0" algn="ctr" fontAlgn="base">
              <a:spcBef>
                <a:spcPct val="0"/>
              </a:spcBef>
              <a:spcAft>
                <a:spcPct val="0"/>
              </a:spcAft>
              <a:buNone/>
            </a:pPr>
            <a:r>
              <a:rPr lang="de-DE" altLang="de-DE" sz="2800" i="1" dirty="0" smtClean="0">
                <a:solidFill>
                  <a:schemeClr val="accent1"/>
                </a:solidFill>
              </a:rPr>
              <a:t>Ombudsman für die Wissenschaft</a:t>
            </a:r>
            <a:endParaRPr lang="de-DE" altLang="de-DE" sz="2800" i="1" dirty="0">
              <a:solidFill>
                <a:schemeClr val="accent1"/>
              </a:solidFill>
            </a:endParaRPr>
          </a:p>
          <a:p>
            <a:pPr marL="0" lvl="0" indent="0" algn="ctr" fontAlgn="base">
              <a:spcBef>
                <a:spcPct val="0"/>
              </a:spcBef>
              <a:spcAft>
                <a:spcPct val="0"/>
              </a:spcAft>
              <a:buNone/>
            </a:pPr>
            <a:endParaRPr lang="de-DE" altLang="de-DE" sz="1800" dirty="0" smtClean="0"/>
          </a:p>
          <a:p>
            <a:pPr marL="0" lvl="0" indent="0" algn="ctr" fontAlgn="base">
              <a:spcBef>
                <a:spcPct val="0"/>
              </a:spcBef>
              <a:spcAft>
                <a:spcPct val="0"/>
              </a:spcAft>
              <a:buNone/>
            </a:pPr>
            <a:endParaRPr lang="de-DE" altLang="de-DE" sz="1800" dirty="0" smtClean="0"/>
          </a:p>
          <a:p>
            <a:pPr marL="0" lvl="0" indent="0" algn="ctr" fontAlgn="base">
              <a:spcBef>
                <a:spcPct val="0"/>
              </a:spcBef>
              <a:spcAft>
                <a:spcPct val="0"/>
              </a:spcAft>
              <a:buNone/>
            </a:pPr>
            <a:r>
              <a:rPr lang="de-DE" altLang="de-DE" sz="2000" dirty="0" smtClean="0"/>
              <a:t>Jägerstraße 22-23</a:t>
            </a:r>
          </a:p>
          <a:p>
            <a:pPr marL="0" lvl="0" indent="0" algn="ctr" fontAlgn="base">
              <a:spcBef>
                <a:spcPct val="0"/>
              </a:spcBef>
              <a:spcAft>
                <a:spcPct val="0"/>
              </a:spcAft>
              <a:buNone/>
            </a:pPr>
            <a:r>
              <a:rPr lang="de-DE" altLang="de-DE" sz="2000" dirty="0" smtClean="0"/>
              <a:t>10117 Berlin</a:t>
            </a:r>
          </a:p>
          <a:p>
            <a:pPr marL="0" lvl="0" indent="0" algn="ctr" fontAlgn="base">
              <a:spcBef>
                <a:spcPct val="0"/>
              </a:spcBef>
              <a:spcAft>
                <a:spcPct val="0"/>
              </a:spcAft>
              <a:buNone/>
            </a:pPr>
            <a:endParaRPr lang="de-DE" altLang="de-DE" sz="2000" dirty="0"/>
          </a:p>
          <a:p>
            <a:pPr marL="0" lvl="0" indent="0" algn="ctr" fontAlgn="base">
              <a:spcBef>
                <a:spcPct val="0"/>
              </a:spcBef>
              <a:spcAft>
                <a:spcPct val="0"/>
              </a:spcAft>
              <a:buNone/>
            </a:pPr>
            <a:r>
              <a:rPr lang="de-DE" altLang="de-DE" sz="2000" dirty="0" smtClean="0"/>
              <a:t>030 </a:t>
            </a:r>
            <a:r>
              <a:rPr lang="de-DE" altLang="de-DE" sz="2000" dirty="0"/>
              <a:t>– </a:t>
            </a:r>
            <a:r>
              <a:rPr lang="de-DE" altLang="de-DE" sz="2000" dirty="0" smtClean="0"/>
              <a:t>20370 484</a:t>
            </a:r>
            <a:endParaRPr lang="de-DE" altLang="de-DE" sz="2000" dirty="0"/>
          </a:p>
          <a:p>
            <a:pPr marL="0" lvl="0" indent="0" algn="ctr" fontAlgn="base">
              <a:spcBef>
                <a:spcPct val="0"/>
              </a:spcBef>
              <a:spcAft>
                <a:spcPct val="0"/>
              </a:spcAft>
              <a:buNone/>
            </a:pPr>
            <a:endParaRPr lang="de-DE" altLang="de-DE" sz="2000" dirty="0"/>
          </a:p>
          <a:p>
            <a:pPr marL="0" lvl="0" indent="0" algn="ctr" fontAlgn="base">
              <a:spcBef>
                <a:spcPct val="0"/>
              </a:spcBef>
              <a:spcAft>
                <a:spcPct val="0"/>
              </a:spcAft>
              <a:buNone/>
            </a:pPr>
            <a:r>
              <a:rPr lang="de-DE" altLang="de-DE" sz="2000" dirty="0" smtClean="0"/>
              <a:t>geschaeftsstelle@ombuds-wissenschaft.de</a:t>
            </a:r>
            <a:endParaRPr lang="de-DE" altLang="de-DE" sz="2000" dirty="0"/>
          </a:p>
          <a:p>
            <a:pPr marL="0" lvl="0" indent="0" algn="ctr" fontAlgn="base">
              <a:spcBef>
                <a:spcPct val="0"/>
              </a:spcBef>
              <a:spcAft>
                <a:spcPct val="0"/>
              </a:spcAft>
              <a:buNone/>
            </a:pPr>
            <a:r>
              <a:rPr lang="de-DE" altLang="de-DE" sz="2000" dirty="0" smtClean="0"/>
              <a:t>www.ombuds-wissenschaft.de</a:t>
            </a:r>
            <a:endParaRPr lang="de-DE" altLang="de-DE" sz="2000" dirty="0"/>
          </a:p>
        </p:txBody>
      </p:sp>
      <p:sp>
        <p:nvSpPr>
          <p:cNvPr id="6" name="Fußzeilenplatzhalter 5"/>
          <p:cNvSpPr>
            <a:spLocks noGrp="1"/>
          </p:cNvSpPr>
          <p:nvPr>
            <p:ph type="ftr" sz="quarter" idx="11"/>
          </p:nvPr>
        </p:nvSpPr>
        <p:spPr/>
        <p:txBody>
          <a:bodyPr/>
          <a:lstStyle/>
          <a:p>
            <a:r>
              <a:rPr lang="de-DE" dirty="0" smtClean="0"/>
              <a:t>2019</a:t>
            </a:r>
            <a:endParaRPr lang="de-DE" dirty="0"/>
          </a:p>
        </p:txBody>
      </p:sp>
    </p:spTree>
    <p:extLst>
      <p:ext uri="{BB962C8B-B14F-4D97-AF65-F5344CB8AC3E}">
        <p14:creationId xmlns:p14="http://schemas.microsoft.com/office/powerpoint/2010/main" val="3127046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Allgemeines zum </a:t>
            </a:r>
            <a:r>
              <a:rPr lang="de-DE" dirty="0" err="1"/>
              <a:t>Ombudswesen</a:t>
            </a:r>
            <a:r>
              <a:rPr lang="de-DE" dirty="0"/>
              <a:t> in der Wissenschaft</a:t>
            </a:r>
          </a:p>
        </p:txBody>
      </p:sp>
      <p:sp>
        <p:nvSpPr>
          <p:cNvPr id="4" name="Fußzeilenplatzhalter 3"/>
          <p:cNvSpPr>
            <a:spLocks noGrp="1"/>
          </p:cNvSpPr>
          <p:nvPr>
            <p:ph type="ftr" sz="quarter" idx="11"/>
          </p:nvPr>
        </p:nvSpPr>
        <p:spPr/>
        <p:txBody>
          <a:bodyPr/>
          <a:lstStyle/>
          <a:p>
            <a:r>
              <a:rPr lang="de-DE" dirty="0" smtClean="0"/>
              <a:t>2019</a:t>
            </a:r>
            <a:endParaRPr lang="de-DE" dirty="0"/>
          </a:p>
        </p:txBody>
      </p:sp>
      <p:sp>
        <p:nvSpPr>
          <p:cNvPr id="5" name="Inhaltsplatzhalter 2"/>
          <p:cNvSpPr txBox="1">
            <a:spLocks/>
          </p:cNvSpPr>
          <p:nvPr/>
        </p:nvSpPr>
        <p:spPr>
          <a:xfrm>
            <a:off x="477784" y="1628800"/>
            <a:ext cx="8229600" cy="4824536"/>
          </a:xfrm>
          <a:prstGeom prst="rect">
            <a:avLst/>
          </a:prstGeom>
        </p:spPr>
        <p:txBody>
          <a:bodyPr>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spcAft>
                <a:spcPts val="600"/>
              </a:spcAft>
              <a:buFont typeface="Arial" panose="020B0604020202020204" pitchFamily="34" charset="0"/>
              <a:buNone/>
            </a:pPr>
            <a:r>
              <a:rPr lang="de-DE" sz="3400" dirty="0" smtClean="0">
                <a:solidFill>
                  <a:schemeClr val="accent1"/>
                </a:solidFill>
              </a:rPr>
              <a:t>Zur Aufgabe von Ombudspersonen</a:t>
            </a:r>
            <a:r>
              <a:rPr lang="de-DE" sz="2600" b="1" dirty="0" smtClean="0">
                <a:solidFill>
                  <a:schemeClr val="accent1"/>
                </a:solidFill>
              </a:rPr>
              <a:t>:</a:t>
            </a:r>
          </a:p>
          <a:p>
            <a:pPr algn="just">
              <a:spcBef>
                <a:spcPts val="0"/>
              </a:spcBef>
              <a:spcAft>
                <a:spcPts val="1200"/>
              </a:spcAft>
            </a:pPr>
            <a:r>
              <a:rPr lang="de-DE" sz="2900" dirty="0" smtClean="0">
                <a:solidFill>
                  <a:schemeClr val="tx1">
                    <a:lumMod val="85000"/>
                    <a:lumOff val="15000"/>
                  </a:schemeClr>
                </a:solidFill>
              </a:rPr>
              <a:t>Wenn ein Hinweis auf einen möglichen Verstoß gegen die Regeln guter wissenschaftlicher Praxis (GWP) vorliegt, klären Ombudspersonen in der Wissenschaft die ihnen vorgetragenen Sachverhalte und geben eine Einschätzung ab. Außerdem können sie zwischen den Parteien im Zuge der Sachaufklärung vermitteln. </a:t>
            </a:r>
          </a:p>
          <a:p>
            <a:pPr algn="just">
              <a:spcBef>
                <a:spcPts val="0"/>
              </a:spcBef>
              <a:spcAft>
                <a:spcPts val="1200"/>
              </a:spcAft>
            </a:pPr>
            <a:r>
              <a:rPr lang="de-DE" sz="2900" dirty="0" smtClean="0">
                <a:solidFill>
                  <a:schemeClr val="tx1">
                    <a:lumMod val="85000"/>
                    <a:lumOff val="15000"/>
                  </a:schemeClr>
                </a:solidFill>
              </a:rPr>
              <a:t>Allgemein stehen Ombudspersonen als Ratgeber in GWP-Fragen sowie bei Fragen zu wissenschaftlichem Fehlverhalten zur Verfügung</a:t>
            </a:r>
            <a:r>
              <a:rPr lang="de-DE" sz="2900" dirty="0" smtClean="0"/>
              <a:t>.</a:t>
            </a:r>
          </a:p>
          <a:p>
            <a:endParaRPr lang="de-DE" dirty="0" smtClean="0"/>
          </a:p>
          <a:p>
            <a:pPr marL="0" indent="0">
              <a:spcBef>
                <a:spcPts val="0"/>
              </a:spcBef>
              <a:spcAft>
                <a:spcPts val="600"/>
              </a:spcAft>
              <a:buNone/>
            </a:pPr>
            <a:r>
              <a:rPr lang="de-DE" sz="3400" dirty="0" err="1">
                <a:solidFill>
                  <a:schemeClr val="accent1"/>
                </a:solidFill>
              </a:rPr>
              <a:t>Ombudsstrukturen</a:t>
            </a:r>
            <a:r>
              <a:rPr lang="de-DE" sz="3400" dirty="0">
                <a:solidFill>
                  <a:schemeClr val="accent1"/>
                </a:solidFill>
              </a:rPr>
              <a:t>:</a:t>
            </a:r>
          </a:p>
          <a:p>
            <a:pPr algn="just">
              <a:spcBef>
                <a:spcPts val="0"/>
              </a:spcBef>
              <a:spcAft>
                <a:spcPts val="1200"/>
              </a:spcAft>
            </a:pPr>
            <a:r>
              <a:rPr lang="de-DE" sz="2900" dirty="0">
                <a:solidFill>
                  <a:schemeClr val="tx1">
                    <a:lumMod val="85000"/>
                    <a:lumOff val="15000"/>
                  </a:schemeClr>
                </a:solidFill>
              </a:rPr>
              <a:t>Neben der zentralen Einrichtung des </a:t>
            </a:r>
            <a:r>
              <a:rPr lang="de-DE" sz="2900" i="1" dirty="0">
                <a:solidFill>
                  <a:schemeClr val="tx1">
                    <a:lumMod val="85000"/>
                    <a:lumOff val="15000"/>
                  </a:schemeClr>
                </a:solidFill>
              </a:rPr>
              <a:t>Ombudsman für die Wissenschaft </a:t>
            </a:r>
            <a:r>
              <a:rPr lang="de-DE" sz="2900" dirty="0">
                <a:solidFill>
                  <a:schemeClr val="tx1">
                    <a:lumMod val="85000"/>
                    <a:lumOff val="15000"/>
                  </a:schemeClr>
                </a:solidFill>
              </a:rPr>
              <a:t>bestehen an den meisten wissenschaftlichen Einrichtungen lokale </a:t>
            </a:r>
            <a:r>
              <a:rPr lang="de-DE" sz="2900" dirty="0" err="1">
                <a:solidFill>
                  <a:schemeClr val="tx1">
                    <a:lumMod val="85000"/>
                    <a:lumOff val="15000"/>
                  </a:schemeClr>
                </a:solidFill>
              </a:rPr>
              <a:t>Ombudsstrukturen</a:t>
            </a:r>
            <a:r>
              <a:rPr lang="de-DE" sz="2900" dirty="0">
                <a:solidFill>
                  <a:schemeClr val="tx1">
                    <a:lumMod val="85000"/>
                    <a:lumOff val="15000"/>
                  </a:schemeClr>
                </a:solidFill>
              </a:rPr>
              <a:t>. </a:t>
            </a:r>
          </a:p>
          <a:p>
            <a:pPr algn="just">
              <a:spcBef>
                <a:spcPts val="0"/>
              </a:spcBef>
              <a:spcAft>
                <a:spcPts val="1200"/>
              </a:spcAft>
            </a:pPr>
            <a:r>
              <a:rPr lang="de-DE" sz="2900" dirty="0">
                <a:solidFill>
                  <a:schemeClr val="tx1">
                    <a:lumMod val="85000"/>
                    <a:lumOff val="15000"/>
                  </a:schemeClr>
                </a:solidFill>
              </a:rPr>
              <a:t>Die Anzahl der gewählten lokalen Ombudspersonen variiert. In einigen Einrichtungen werden lokale </a:t>
            </a:r>
            <a:r>
              <a:rPr lang="de-DE" sz="2900" dirty="0" err="1">
                <a:solidFill>
                  <a:schemeClr val="tx1">
                    <a:lumMod val="85000"/>
                    <a:lumOff val="15000"/>
                  </a:schemeClr>
                </a:solidFill>
              </a:rPr>
              <a:t>Ombudsgremien</a:t>
            </a:r>
            <a:r>
              <a:rPr lang="de-DE" sz="2900" dirty="0">
                <a:solidFill>
                  <a:schemeClr val="tx1">
                    <a:lumMod val="85000"/>
                    <a:lumOff val="15000"/>
                  </a:schemeClr>
                </a:solidFill>
              </a:rPr>
              <a:t> </a:t>
            </a:r>
            <a:r>
              <a:rPr lang="de-DE" sz="2900" dirty="0" smtClean="0">
                <a:solidFill>
                  <a:schemeClr val="tx1">
                    <a:lumMod val="85000"/>
                    <a:lumOff val="15000"/>
                  </a:schemeClr>
                </a:solidFill>
              </a:rPr>
              <a:t>eingesetzt. </a:t>
            </a:r>
            <a:endParaRPr lang="de-DE" sz="2900" dirty="0">
              <a:solidFill>
                <a:schemeClr val="tx1">
                  <a:lumMod val="85000"/>
                  <a:lumOff val="15000"/>
                </a:schemeClr>
              </a:solidFill>
            </a:endParaRPr>
          </a:p>
          <a:p>
            <a:pPr algn="just">
              <a:spcBef>
                <a:spcPts val="0"/>
              </a:spcBef>
              <a:spcAft>
                <a:spcPts val="1200"/>
              </a:spcAft>
            </a:pPr>
            <a:r>
              <a:rPr lang="de-DE" sz="2900" dirty="0">
                <a:solidFill>
                  <a:schemeClr val="tx1">
                    <a:lumMod val="85000"/>
                    <a:lumOff val="15000"/>
                  </a:schemeClr>
                </a:solidFill>
              </a:rPr>
              <a:t>An einigen Einrichtungen unterstützen</a:t>
            </a:r>
            <a:r>
              <a:rPr lang="de-DE" sz="2900" dirty="0" smtClean="0">
                <a:solidFill>
                  <a:schemeClr val="tx1">
                    <a:lumMod val="85000"/>
                    <a:lumOff val="15000"/>
                  </a:schemeClr>
                </a:solidFill>
              </a:rPr>
              <a:t> </a:t>
            </a:r>
            <a:r>
              <a:rPr lang="de-DE" sz="2900" dirty="0">
                <a:solidFill>
                  <a:schemeClr val="tx1">
                    <a:lumMod val="85000"/>
                    <a:lumOff val="15000"/>
                  </a:schemeClr>
                </a:solidFill>
              </a:rPr>
              <a:t>lokale Ombudsstellen </a:t>
            </a:r>
            <a:r>
              <a:rPr lang="de-DE" sz="2900" dirty="0">
                <a:solidFill>
                  <a:schemeClr val="tx1">
                    <a:lumMod val="85000"/>
                    <a:lumOff val="15000"/>
                  </a:schemeClr>
                </a:solidFill>
                <a:sym typeface="Symbol" panose="05050102010706020507" pitchFamily="18" charset="2"/>
              </a:rPr>
              <a:t></a:t>
            </a:r>
            <a:r>
              <a:rPr lang="de-DE" sz="2900" dirty="0">
                <a:solidFill>
                  <a:schemeClr val="tx1">
                    <a:lumMod val="85000"/>
                    <a:lumOff val="15000"/>
                  </a:schemeClr>
                </a:solidFill>
              </a:rPr>
              <a:t> ähnlich der Geschäftsstelle des </a:t>
            </a:r>
            <a:r>
              <a:rPr lang="de-DE" sz="2900" i="1" dirty="0">
                <a:solidFill>
                  <a:schemeClr val="tx1">
                    <a:lumMod val="85000"/>
                    <a:lumOff val="15000"/>
                  </a:schemeClr>
                </a:solidFill>
              </a:rPr>
              <a:t>Ombudsman für die Wissenschaft </a:t>
            </a:r>
            <a:r>
              <a:rPr lang="de-DE" sz="2900" dirty="0">
                <a:solidFill>
                  <a:schemeClr val="tx1">
                    <a:lumMod val="85000"/>
                    <a:lumOff val="15000"/>
                  </a:schemeClr>
                </a:solidFill>
                <a:sym typeface="Symbol" panose="05050102010706020507" pitchFamily="18" charset="2"/>
              </a:rPr>
              <a:t></a:t>
            </a:r>
            <a:r>
              <a:rPr lang="de-DE" sz="2900" dirty="0">
                <a:solidFill>
                  <a:schemeClr val="tx1">
                    <a:lumMod val="85000"/>
                    <a:lumOff val="15000"/>
                  </a:schemeClr>
                </a:solidFill>
              </a:rPr>
              <a:t> </a:t>
            </a:r>
            <a:r>
              <a:rPr lang="de-DE" sz="2900" dirty="0" smtClean="0">
                <a:solidFill>
                  <a:schemeClr val="tx1">
                    <a:lumMod val="85000"/>
                    <a:lumOff val="15000"/>
                  </a:schemeClr>
                </a:solidFill>
              </a:rPr>
              <a:t>die lokalen Ombuds-personen bei </a:t>
            </a:r>
            <a:r>
              <a:rPr lang="de-DE" sz="2900" dirty="0">
                <a:solidFill>
                  <a:schemeClr val="tx1">
                    <a:lumMod val="85000"/>
                    <a:lumOff val="15000"/>
                  </a:schemeClr>
                </a:solidFill>
              </a:rPr>
              <a:t>ihrer </a:t>
            </a:r>
            <a:r>
              <a:rPr lang="de-DE" sz="2900" dirty="0" smtClean="0">
                <a:solidFill>
                  <a:schemeClr val="tx1">
                    <a:lumMod val="85000"/>
                    <a:lumOff val="15000"/>
                  </a:schemeClr>
                </a:solidFill>
              </a:rPr>
              <a:t>Arbeit. </a:t>
            </a:r>
            <a:endParaRPr lang="de-DE" sz="2900" dirty="0">
              <a:solidFill>
                <a:schemeClr val="tx1">
                  <a:lumMod val="85000"/>
                  <a:lumOff val="15000"/>
                </a:schemeClr>
              </a:solidFill>
            </a:endParaRPr>
          </a:p>
          <a:p>
            <a:pPr marL="0" indent="0">
              <a:buFont typeface="Arial" panose="020B0604020202020204" pitchFamily="34" charset="0"/>
              <a:buNone/>
            </a:pPr>
            <a:endParaRPr lang="de-DE" dirty="0"/>
          </a:p>
        </p:txBody>
      </p:sp>
    </p:spTree>
    <p:extLst>
      <p:ext uri="{BB962C8B-B14F-4D97-AF65-F5344CB8AC3E}">
        <p14:creationId xmlns:p14="http://schemas.microsoft.com/office/powerpoint/2010/main" val="2791507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203032" cy="1143000"/>
          </a:xfrm>
        </p:spPr>
        <p:txBody>
          <a:bodyPr>
            <a:normAutofit fontScale="90000"/>
          </a:bodyPr>
          <a:lstStyle/>
          <a:p>
            <a:r>
              <a:rPr lang="de-DE" dirty="0" smtClean="0"/>
              <a:t>Der DFG-Kodex „Leitlinien zur Sicherung </a:t>
            </a:r>
            <a:r>
              <a:rPr lang="de-DE" dirty="0"/>
              <a:t>guter wissenschaftlicher Praxis“</a:t>
            </a:r>
          </a:p>
        </p:txBody>
      </p:sp>
      <p:sp>
        <p:nvSpPr>
          <p:cNvPr id="4" name="Fußzeilenplatzhalter 3"/>
          <p:cNvSpPr>
            <a:spLocks noGrp="1"/>
          </p:cNvSpPr>
          <p:nvPr>
            <p:ph type="ftr" sz="quarter" idx="11"/>
          </p:nvPr>
        </p:nvSpPr>
        <p:spPr/>
        <p:txBody>
          <a:bodyPr/>
          <a:lstStyle/>
          <a:p>
            <a:r>
              <a:rPr lang="de-DE" dirty="0" smtClean="0"/>
              <a:t>2019</a:t>
            </a:r>
            <a:endParaRPr lang="de-DE" dirty="0"/>
          </a:p>
        </p:txBody>
      </p:sp>
      <p:sp>
        <p:nvSpPr>
          <p:cNvPr id="5" name="Inhaltsplatzhalter 2"/>
          <p:cNvSpPr txBox="1">
            <a:spLocks/>
          </p:cNvSpPr>
          <p:nvPr/>
        </p:nvSpPr>
        <p:spPr>
          <a:xfrm>
            <a:off x="490728" y="1772816"/>
            <a:ext cx="4310240" cy="4756150"/>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de-DE" sz="2100" dirty="0" smtClean="0">
                <a:solidFill>
                  <a:schemeClr val="accent1"/>
                </a:solidFill>
              </a:rPr>
              <a:t>Die Grundlage für Ombudsarbeit: </a:t>
            </a:r>
          </a:p>
          <a:p>
            <a:pPr marL="0" indent="0">
              <a:buNone/>
            </a:pPr>
            <a:endParaRPr lang="de-DE" sz="2100" dirty="0">
              <a:solidFill>
                <a:schemeClr val="accent1"/>
              </a:solidFill>
            </a:endParaRPr>
          </a:p>
          <a:p>
            <a:pPr algn="just">
              <a:spcBef>
                <a:spcPts val="0"/>
              </a:spcBef>
              <a:spcAft>
                <a:spcPts val="1200"/>
              </a:spcAft>
            </a:pPr>
            <a:r>
              <a:rPr lang="de-DE" sz="1800" dirty="0">
                <a:solidFill>
                  <a:schemeClr val="tx1">
                    <a:lumMod val="85000"/>
                    <a:lumOff val="15000"/>
                  </a:schemeClr>
                </a:solidFill>
              </a:rPr>
              <a:t>Der </a:t>
            </a:r>
            <a:r>
              <a:rPr lang="de-DE" sz="1800" i="1" dirty="0">
                <a:solidFill>
                  <a:schemeClr val="tx1">
                    <a:lumMod val="85000"/>
                    <a:lumOff val="15000"/>
                  </a:schemeClr>
                </a:solidFill>
              </a:rPr>
              <a:t>Ombudsman für die Wissenschaft </a:t>
            </a:r>
            <a:r>
              <a:rPr lang="de-DE" sz="1800" dirty="0">
                <a:solidFill>
                  <a:schemeClr val="tx1">
                    <a:lumMod val="85000"/>
                    <a:lumOff val="15000"/>
                  </a:schemeClr>
                </a:solidFill>
              </a:rPr>
              <a:t>bezieht sich in seiner Arbeit auf </a:t>
            </a:r>
            <a:r>
              <a:rPr lang="de-DE" sz="1800" dirty="0" smtClean="0">
                <a:solidFill>
                  <a:schemeClr val="tx1">
                    <a:lumMod val="85000"/>
                    <a:lumOff val="15000"/>
                  </a:schemeClr>
                </a:solidFill>
              </a:rPr>
              <a:t>den DFG-Kodex „Leitlinien zur Sicherung </a:t>
            </a:r>
            <a:r>
              <a:rPr lang="de-DE" sz="1800" dirty="0">
                <a:solidFill>
                  <a:schemeClr val="tx1">
                    <a:lumMod val="85000"/>
                    <a:lumOff val="15000"/>
                  </a:schemeClr>
                </a:solidFill>
              </a:rPr>
              <a:t>guter wissenschaftlicher Praxis“ von </a:t>
            </a:r>
            <a:r>
              <a:rPr lang="de-DE" sz="1800" dirty="0" smtClean="0">
                <a:solidFill>
                  <a:schemeClr val="tx1">
                    <a:lumMod val="85000"/>
                    <a:lumOff val="15000"/>
                  </a:schemeClr>
                </a:solidFill>
              </a:rPr>
              <a:t>2019.</a:t>
            </a:r>
            <a:endParaRPr lang="de-DE" sz="1800" dirty="0">
              <a:solidFill>
                <a:schemeClr val="tx1">
                  <a:lumMod val="85000"/>
                  <a:lumOff val="15000"/>
                </a:schemeClr>
              </a:solidFill>
            </a:endParaRPr>
          </a:p>
          <a:p>
            <a:pPr algn="just">
              <a:spcBef>
                <a:spcPts val="0"/>
              </a:spcBef>
              <a:spcAft>
                <a:spcPts val="1200"/>
              </a:spcAft>
            </a:pPr>
            <a:r>
              <a:rPr lang="de-DE" sz="1800" dirty="0">
                <a:solidFill>
                  <a:schemeClr val="tx1">
                    <a:lumMod val="85000"/>
                    <a:lumOff val="15000"/>
                  </a:schemeClr>
                </a:solidFill>
              </a:rPr>
              <a:t>Lokale Ombudsleute beziehen sich zudem auf die </a:t>
            </a:r>
            <a:r>
              <a:rPr lang="de-DE" sz="1800" dirty="0" smtClean="0">
                <a:solidFill>
                  <a:schemeClr val="tx1">
                    <a:lumMod val="85000"/>
                    <a:lumOff val="15000"/>
                  </a:schemeClr>
                </a:solidFill>
              </a:rPr>
              <a:t>GWP-Regeln, </a:t>
            </a:r>
            <a:r>
              <a:rPr lang="de-DE" sz="1800" dirty="0">
                <a:solidFill>
                  <a:schemeClr val="tx1">
                    <a:lumMod val="85000"/>
                    <a:lumOff val="15000"/>
                  </a:schemeClr>
                </a:solidFill>
              </a:rPr>
              <a:t>die an den eigenen Einrichtungen verabschiedet wurden.</a:t>
            </a:r>
          </a:p>
          <a:p>
            <a:pPr algn="just"/>
            <a:endParaRPr lang="de-DE" sz="2900" dirty="0">
              <a:solidFill>
                <a:schemeClr val="tx1">
                  <a:lumMod val="85000"/>
                  <a:lumOff val="15000"/>
                </a:schemeClr>
              </a:solidFill>
            </a:endParaRPr>
          </a:p>
          <a:p>
            <a:pPr marL="0" indent="0">
              <a:buFont typeface="Arial" panose="020B0604020202020204" pitchFamily="34" charset="0"/>
              <a:buNone/>
            </a:pPr>
            <a:endParaRPr lang="de-DE"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468398" y="1423384"/>
            <a:ext cx="3175672" cy="4515410"/>
          </a:xfrm>
          <a:prstGeom prst="rect">
            <a:avLst/>
          </a:prstGeom>
          <a:noFill/>
          <a:ln>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7" name="Textfeld 6"/>
          <p:cNvSpPr txBox="1"/>
          <p:nvPr/>
        </p:nvSpPr>
        <p:spPr>
          <a:xfrm>
            <a:off x="535058" y="5985498"/>
            <a:ext cx="8233586" cy="461665"/>
          </a:xfrm>
          <a:prstGeom prst="rect">
            <a:avLst/>
          </a:prstGeom>
          <a:noFill/>
        </p:spPr>
        <p:txBody>
          <a:bodyPr wrap="square" rtlCol="0">
            <a:spAutoFit/>
          </a:bodyPr>
          <a:lstStyle/>
          <a:p>
            <a:pPr lvl="0" algn="r"/>
            <a:r>
              <a:rPr lang="de-DE" sz="1200" b="1" dirty="0">
                <a:solidFill>
                  <a:prstClr val="black">
                    <a:lumMod val="85000"/>
                    <a:lumOff val="15000"/>
                  </a:prstClr>
                </a:solidFill>
              </a:rPr>
              <a:t>DFG </a:t>
            </a:r>
            <a:r>
              <a:rPr lang="de-DE" sz="1200" b="1" dirty="0" smtClean="0">
                <a:solidFill>
                  <a:prstClr val="black">
                    <a:lumMod val="85000"/>
                    <a:lumOff val="15000"/>
                  </a:prstClr>
                </a:solidFill>
              </a:rPr>
              <a:t>2019, </a:t>
            </a:r>
            <a:endParaRPr lang="de-DE" sz="1200" b="1" dirty="0">
              <a:solidFill>
                <a:prstClr val="black">
                  <a:lumMod val="85000"/>
                  <a:lumOff val="15000"/>
                </a:prstClr>
              </a:solidFill>
            </a:endParaRPr>
          </a:p>
          <a:p>
            <a:pPr algn="r"/>
            <a:r>
              <a:rPr lang="de-DE" sz="1200" dirty="0">
                <a:solidFill>
                  <a:schemeClr val="tx1">
                    <a:lumMod val="75000"/>
                    <a:lumOff val="25000"/>
                  </a:schemeClr>
                </a:solidFill>
              </a:rPr>
              <a:t>https://www.dfg.de/download/pdf/foerderung/rechtliche_rahmenbedingungen/gute_wissenschaftliche_praxis/kodex_gwp.pdf/</a:t>
            </a:r>
          </a:p>
        </p:txBody>
      </p:sp>
    </p:spTree>
    <p:extLst>
      <p:ext uri="{BB962C8B-B14F-4D97-AF65-F5344CB8AC3E}">
        <p14:creationId xmlns:p14="http://schemas.microsoft.com/office/powerpoint/2010/main" val="2560758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de-DE" dirty="0" smtClean="0"/>
              <a:t>2019</a:t>
            </a:r>
            <a:endParaRPr lang="de-DE" dirty="0"/>
          </a:p>
        </p:txBody>
      </p:sp>
      <p:sp>
        <p:nvSpPr>
          <p:cNvPr id="10" name="Titel 1"/>
          <p:cNvSpPr>
            <a:spLocks noGrp="1"/>
          </p:cNvSpPr>
          <p:nvPr>
            <p:ph type="title"/>
          </p:nvPr>
        </p:nvSpPr>
        <p:spPr>
          <a:xfrm>
            <a:off x="457200" y="274638"/>
            <a:ext cx="6203032" cy="1143000"/>
          </a:xfrm>
        </p:spPr>
        <p:txBody>
          <a:bodyPr>
            <a:normAutofit fontScale="90000"/>
          </a:bodyPr>
          <a:lstStyle/>
          <a:p>
            <a:r>
              <a:rPr lang="de-DE" dirty="0" smtClean="0"/>
              <a:t>Der DFG-Kodex „Leitlinien zur Sicherung </a:t>
            </a:r>
            <a:r>
              <a:rPr lang="de-DE" dirty="0"/>
              <a:t>guter wissenschaftlicher Praxis“</a:t>
            </a:r>
          </a:p>
        </p:txBody>
      </p:sp>
      <p:sp>
        <p:nvSpPr>
          <p:cNvPr id="11" name="Textfeld 10"/>
          <p:cNvSpPr txBox="1"/>
          <p:nvPr/>
        </p:nvSpPr>
        <p:spPr>
          <a:xfrm>
            <a:off x="683568" y="1883961"/>
            <a:ext cx="7776864" cy="3090077"/>
          </a:xfrm>
          <a:prstGeom prst="rect">
            <a:avLst/>
          </a:prstGeom>
          <a:noFill/>
        </p:spPr>
        <p:txBody>
          <a:bodyPr wrap="square" rtlCol="0">
            <a:spAutoFit/>
          </a:bodyPr>
          <a:lstStyle/>
          <a:p>
            <a:pPr algn="just" fontAlgn="base">
              <a:spcBef>
                <a:spcPct val="0"/>
              </a:spcBef>
              <a:spcAft>
                <a:spcPts val="1200"/>
              </a:spcAft>
            </a:pPr>
            <a:r>
              <a:rPr lang="de-DE" altLang="de-DE" sz="2100" dirty="0">
                <a:solidFill>
                  <a:schemeClr val="accent1"/>
                </a:solidFill>
              </a:rPr>
              <a:t>Leitlinie 6 (Ombudspersonen</a:t>
            </a:r>
            <a:r>
              <a:rPr lang="de-DE" altLang="de-DE" sz="2100" dirty="0" smtClean="0">
                <a:solidFill>
                  <a:schemeClr val="accent1"/>
                </a:solidFill>
              </a:rPr>
              <a:t>)</a:t>
            </a:r>
            <a:endParaRPr lang="de-DE" altLang="de-DE" sz="2000" dirty="0">
              <a:solidFill>
                <a:schemeClr val="accent1"/>
              </a:solidFill>
            </a:endParaRPr>
          </a:p>
          <a:p>
            <a:pPr lvl="0" algn="just" fontAlgn="base">
              <a:lnSpc>
                <a:spcPct val="130000"/>
              </a:lnSpc>
              <a:spcBef>
                <a:spcPct val="0"/>
              </a:spcBef>
              <a:spcAft>
                <a:spcPct val="0"/>
              </a:spcAft>
            </a:pPr>
            <a:r>
              <a:rPr lang="de-DE" altLang="de-DE" i="1" dirty="0" smtClean="0">
                <a:solidFill>
                  <a:schemeClr val="tx1">
                    <a:lumMod val="85000"/>
                    <a:lumOff val="15000"/>
                  </a:schemeClr>
                </a:solidFill>
              </a:rPr>
              <a:t>„</a:t>
            </a:r>
            <a:r>
              <a:rPr lang="de-DE" altLang="de-DE" i="1" dirty="0">
                <a:solidFill>
                  <a:schemeClr val="tx1">
                    <a:lumMod val="85000"/>
                    <a:lumOff val="15000"/>
                  </a:schemeClr>
                </a:solidFill>
              </a:rPr>
              <a:t>Hochschulen und außerhochschulische Forschungseinrichtungen sehen </a:t>
            </a:r>
            <a:r>
              <a:rPr lang="de-DE" altLang="de-DE" b="1" i="1" dirty="0">
                <a:solidFill>
                  <a:schemeClr val="tx1">
                    <a:lumMod val="85000"/>
                    <a:lumOff val="15000"/>
                  </a:schemeClr>
                </a:solidFill>
              </a:rPr>
              <a:t>mindestens eine unabhängige Ombudsperson </a:t>
            </a:r>
            <a:r>
              <a:rPr lang="de-DE" altLang="de-DE" i="1" dirty="0">
                <a:solidFill>
                  <a:schemeClr val="tx1">
                    <a:lumMod val="85000"/>
                    <a:lumOff val="15000"/>
                  </a:schemeClr>
                </a:solidFill>
              </a:rPr>
              <a:t>vor, an die sich ihre Mitglieder und Angehörigen </a:t>
            </a:r>
            <a:r>
              <a:rPr lang="de-DE" altLang="de-DE" b="1" i="1" dirty="0">
                <a:solidFill>
                  <a:schemeClr val="tx1">
                    <a:lumMod val="85000"/>
                    <a:lumOff val="15000"/>
                  </a:schemeClr>
                </a:solidFill>
              </a:rPr>
              <a:t>in Fragen guter wissenschaftlicher Praxis und in Fragen vermuteten wissenschaftlichen Fehlverhaltens </a:t>
            </a:r>
            <a:r>
              <a:rPr lang="de-DE" altLang="de-DE" i="1" dirty="0">
                <a:solidFill>
                  <a:schemeClr val="tx1">
                    <a:lumMod val="85000"/>
                    <a:lumOff val="15000"/>
                  </a:schemeClr>
                </a:solidFill>
              </a:rPr>
              <a:t>wenden </a:t>
            </a:r>
            <a:r>
              <a:rPr lang="de-DE" altLang="de-DE" i="1" dirty="0" smtClean="0">
                <a:solidFill>
                  <a:schemeClr val="tx1">
                    <a:lumMod val="85000"/>
                    <a:lumOff val="15000"/>
                  </a:schemeClr>
                </a:solidFill>
              </a:rPr>
              <a:t>können</a:t>
            </a:r>
            <a:r>
              <a:rPr lang="de-DE" altLang="de-DE" i="1" dirty="0">
                <a:solidFill>
                  <a:schemeClr val="tx1">
                    <a:lumMod val="85000"/>
                    <a:lumOff val="15000"/>
                  </a:schemeClr>
                </a:solidFill>
              </a:rPr>
              <a:t>. Sie tragen hinreichend dafür Sorge, dass die Ombudspersonen </a:t>
            </a:r>
            <a:r>
              <a:rPr lang="de-DE" altLang="de-DE" b="1" i="1" dirty="0">
                <a:solidFill>
                  <a:schemeClr val="tx1">
                    <a:lumMod val="85000"/>
                    <a:lumOff val="15000"/>
                  </a:schemeClr>
                </a:solidFill>
              </a:rPr>
              <a:t>an der Einrichtung bekannt</a:t>
            </a:r>
            <a:r>
              <a:rPr lang="de-DE" altLang="de-DE" i="1" dirty="0">
                <a:solidFill>
                  <a:schemeClr val="tx1">
                    <a:lumMod val="85000"/>
                    <a:lumOff val="15000"/>
                  </a:schemeClr>
                </a:solidFill>
              </a:rPr>
              <a:t> sind. Für jede Ombudsperson ist eine </a:t>
            </a:r>
            <a:r>
              <a:rPr lang="de-DE" altLang="de-DE" i="1" dirty="0" smtClean="0">
                <a:solidFill>
                  <a:schemeClr val="tx1">
                    <a:lumMod val="85000"/>
                    <a:lumOff val="15000"/>
                  </a:schemeClr>
                </a:solidFill>
              </a:rPr>
              <a:t>Vertretung </a:t>
            </a:r>
            <a:r>
              <a:rPr lang="de-DE" altLang="de-DE" i="1" dirty="0">
                <a:solidFill>
                  <a:schemeClr val="tx1">
                    <a:lumMod val="85000"/>
                    <a:lumOff val="15000"/>
                  </a:schemeClr>
                </a:solidFill>
              </a:rPr>
              <a:t>für den Fall der Besorgnis der Befangenheit oder der Verhinderung </a:t>
            </a:r>
            <a:r>
              <a:rPr lang="de-DE" altLang="de-DE" i="1" dirty="0" smtClean="0">
                <a:solidFill>
                  <a:schemeClr val="tx1">
                    <a:lumMod val="85000"/>
                    <a:lumOff val="15000"/>
                  </a:schemeClr>
                </a:solidFill>
              </a:rPr>
              <a:t>vorzusehen.“</a:t>
            </a:r>
            <a:endParaRPr lang="de-DE" i="1" dirty="0">
              <a:solidFill>
                <a:schemeClr val="tx1">
                  <a:lumMod val="85000"/>
                  <a:lumOff val="15000"/>
                </a:schemeClr>
              </a:solidFill>
            </a:endParaRPr>
          </a:p>
        </p:txBody>
      </p:sp>
    </p:spTree>
    <p:extLst>
      <p:ext uri="{BB962C8B-B14F-4D97-AF65-F5344CB8AC3E}">
        <p14:creationId xmlns:p14="http://schemas.microsoft.com/office/powerpoint/2010/main" val="2826928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Vermutetes wissenschaftliches </a:t>
            </a:r>
            <a:r>
              <a:rPr lang="de-DE" dirty="0"/>
              <a:t>Fehlverhalten</a:t>
            </a:r>
          </a:p>
        </p:txBody>
      </p:sp>
      <p:sp>
        <p:nvSpPr>
          <p:cNvPr id="6" name="Rechteck 5"/>
          <p:cNvSpPr/>
          <p:nvPr/>
        </p:nvSpPr>
        <p:spPr>
          <a:xfrm>
            <a:off x="467544" y="1700808"/>
            <a:ext cx="8208912" cy="848208"/>
          </a:xfrm>
          <a:prstGeom prst="rect">
            <a:avLst/>
          </a:prstGeom>
          <a:noFill/>
          <a:ln>
            <a:solidFill>
              <a:schemeClr val="accent2"/>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de-DE" sz="2000" dirty="0" smtClean="0">
                <a:solidFill>
                  <a:schemeClr val="tx1">
                    <a:lumMod val="85000"/>
                    <a:lumOff val="15000"/>
                  </a:schemeClr>
                </a:solidFill>
              </a:rPr>
              <a:t>Verdacht auf einen Verstoß gegen die gute wissenschaftliche Praxis</a:t>
            </a:r>
            <a:endParaRPr lang="de-DE" sz="2000" dirty="0">
              <a:solidFill>
                <a:schemeClr val="tx1">
                  <a:lumMod val="85000"/>
                  <a:lumOff val="15000"/>
                </a:schemeClr>
              </a:solidFill>
            </a:endParaRPr>
          </a:p>
        </p:txBody>
      </p:sp>
      <p:sp>
        <p:nvSpPr>
          <p:cNvPr id="7" name="Rechteck 6"/>
          <p:cNvSpPr/>
          <p:nvPr/>
        </p:nvSpPr>
        <p:spPr>
          <a:xfrm>
            <a:off x="467544" y="3917168"/>
            <a:ext cx="3528392" cy="1512168"/>
          </a:xfrm>
          <a:prstGeom prst="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smtClean="0">
                <a:solidFill>
                  <a:schemeClr val="tx1">
                    <a:lumMod val="85000"/>
                    <a:lumOff val="15000"/>
                  </a:schemeClr>
                </a:solidFill>
              </a:rPr>
              <a:t>Beratung oder Sachaufklärung durch den </a:t>
            </a:r>
          </a:p>
          <a:p>
            <a:pPr algn="ctr"/>
            <a:r>
              <a:rPr lang="de-DE" i="1" dirty="0" smtClean="0">
                <a:solidFill>
                  <a:schemeClr val="tx1">
                    <a:lumMod val="85000"/>
                    <a:lumOff val="15000"/>
                  </a:schemeClr>
                </a:solidFill>
              </a:rPr>
              <a:t>Ombudsman für die Wissenschaft </a:t>
            </a:r>
            <a:endParaRPr lang="de-DE" i="1" dirty="0">
              <a:solidFill>
                <a:schemeClr val="tx1">
                  <a:lumMod val="85000"/>
                  <a:lumOff val="15000"/>
                </a:schemeClr>
              </a:solidFill>
            </a:endParaRPr>
          </a:p>
        </p:txBody>
      </p:sp>
      <p:sp>
        <p:nvSpPr>
          <p:cNvPr id="8" name="Rechteck 7"/>
          <p:cNvSpPr/>
          <p:nvPr/>
        </p:nvSpPr>
        <p:spPr>
          <a:xfrm>
            <a:off x="5148064" y="3917168"/>
            <a:ext cx="3528392" cy="1512168"/>
          </a:xfrm>
          <a:prstGeom prst="rect">
            <a:avLst/>
          </a:prstGeom>
          <a:noFill/>
          <a:ln>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smtClean="0">
                <a:solidFill>
                  <a:schemeClr val="tx1">
                    <a:lumMod val="85000"/>
                    <a:lumOff val="15000"/>
                  </a:schemeClr>
                </a:solidFill>
              </a:rPr>
              <a:t>Beratung oder Sachaufklärung durch lokale Ombudsperson(en) </a:t>
            </a:r>
          </a:p>
          <a:p>
            <a:pPr algn="ctr"/>
            <a:r>
              <a:rPr lang="de-DE" dirty="0" smtClean="0">
                <a:solidFill>
                  <a:schemeClr val="tx1">
                    <a:lumMod val="85000"/>
                    <a:lumOff val="15000"/>
                  </a:schemeClr>
                </a:solidFill>
              </a:rPr>
              <a:t>an der betroffenen Einrichtung</a:t>
            </a:r>
            <a:endParaRPr lang="de-DE" dirty="0">
              <a:solidFill>
                <a:schemeClr val="tx1">
                  <a:lumMod val="85000"/>
                  <a:lumOff val="15000"/>
                </a:schemeClr>
              </a:solidFill>
            </a:endParaRPr>
          </a:p>
        </p:txBody>
      </p:sp>
      <p:sp>
        <p:nvSpPr>
          <p:cNvPr id="9" name="Pfeil nach unten 8"/>
          <p:cNvSpPr/>
          <p:nvPr/>
        </p:nvSpPr>
        <p:spPr>
          <a:xfrm>
            <a:off x="539552" y="2672344"/>
            <a:ext cx="3312368" cy="1224136"/>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de-DE" sz="1300" dirty="0" smtClean="0">
                <a:solidFill>
                  <a:schemeClr val="tx1">
                    <a:lumMod val="85000"/>
                    <a:lumOff val="15000"/>
                  </a:schemeClr>
                </a:solidFill>
              </a:rPr>
              <a:t>Hinweisgeber/in meldet den Verdacht an den überregional tätigen </a:t>
            </a:r>
            <a:r>
              <a:rPr lang="de-DE" sz="1300" i="1" dirty="0" smtClean="0">
                <a:solidFill>
                  <a:schemeClr val="tx1">
                    <a:lumMod val="85000"/>
                    <a:lumOff val="15000"/>
                  </a:schemeClr>
                </a:solidFill>
              </a:rPr>
              <a:t>Ombudsman</a:t>
            </a:r>
            <a:endParaRPr lang="de-DE" sz="1300" i="1" dirty="0">
              <a:solidFill>
                <a:schemeClr val="tx1">
                  <a:lumMod val="85000"/>
                  <a:lumOff val="15000"/>
                </a:schemeClr>
              </a:solidFill>
            </a:endParaRPr>
          </a:p>
        </p:txBody>
      </p:sp>
      <p:sp>
        <p:nvSpPr>
          <p:cNvPr id="10" name="Pfeil nach unten 9"/>
          <p:cNvSpPr/>
          <p:nvPr/>
        </p:nvSpPr>
        <p:spPr>
          <a:xfrm>
            <a:off x="5256076" y="2672344"/>
            <a:ext cx="3312368" cy="1224136"/>
          </a:xfrm>
          <a:prstGeom prst="downArrow">
            <a:avLst/>
          </a:prstGeom>
          <a:solidFill>
            <a:schemeClr val="tx2">
              <a:lumMod val="40000"/>
              <a:lumOff val="60000"/>
            </a:schemeClr>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de-DE" sz="1300" dirty="0" smtClean="0">
                <a:solidFill>
                  <a:schemeClr val="tx1">
                    <a:lumMod val="85000"/>
                    <a:lumOff val="15000"/>
                  </a:schemeClr>
                </a:solidFill>
              </a:rPr>
              <a:t>Hinweisgeber/in meldet den Verdacht an die lokale(n) Ombudsperson(en)</a:t>
            </a:r>
            <a:endParaRPr lang="de-DE" sz="1300" dirty="0">
              <a:solidFill>
                <a:schemeClr val="tx1">
                  <a:lumMod val="85000"/>
                  <a:lumOff val="15000"/>
                </a:schemeClr>
              </a:solidFill>
            </a:endParaRPr>
          </a:p>
        </p:txBody>
      </p:sp>
      <p:sp>
        <p:nvSpPr>
          <p:cNvPr id="11" name="Raute 10"/>
          <p:cNvSpPr/>
          <p:nvPr/>
        </p:nvSpPr>
        <p:spPr>
          <a:xfrm>
            <a:off x="3995936" y="4169196"/>
            <a:ext cx="1152128" cy="1008112"/>
          </a:xfrm>
          <a:prstGeom prst="diamond">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a:solidFill>
                <a:schemeClr val="tx1">
                  <a:lumMod val="85000"/>
                  <a:lumOff val="15000"/>
                </a:schemeClr>
              </a:solidFill>
            </a:endParaRPr>
          </a:p>
        </p:txBody>
      </p:sp>
      <p:sp>
        <p:nvSpPr>
          <p:cNvPr id="12" name="Textfeld 11"/>
          <p:cNvSpPr txBox="1"/>
          <p:nvPr/>
        </p:nvSpPr>
        <p:spPr>
          <a:xfrm>
            <a:off x="4080968" y="4503975"/>
            <a:ext cx="982064" cy="338554"/>
          </a:xfrm>
          <a:prstGeom prst="rect">
            <a:avLst/>
          </a:prstGeom>
          <a:noFill/>
        </p:spPr>
        <p:txBody>
          <a:bodyPr wrap="none" rtlCol="0">
            <a:spAutoFit/>
          </a:bodyPr>
          <a:lstStyle/>
          <a:p>
            <a:r>
              <a:rPr lang="de-DE" sz="1600" dirty="0" smtClean="0">
                <a:solidFill>
                  <a:schemeClr val="tx1">
                    <a:lumMod val="85000"/>
                    <a:lumOff val="15000"/>
                  </a:schemeClr>
                </a:solidFill>
              </a:rPr>
              <a:t>alternativ</a:t>
            </a:r>
            <a:endParaRPr lang="de-DE" sz="1200" dirty="0">
              <a:solidFill>
                <a:schemeClr val="tx1">
                  <a:lumMod val="85000"/>
                  <a:lumOff val="15000"/>
                </a:schemeClr>
              </a:solidFill>
            </a:endParaRPr>
          </a:p>
        </p:txBody>
      </p:sp>
      <p:sp>
        <p:nvSpPr>
          <p:cNvPr id="13" name="Fußzeilenplatzhalter 4"/>
          <p:cNvSpPr>
            <a:spLocks noGrp="1"/>
          </p:cNvSpPr>
          <p:nvPr>
            <p:ph type="ftr" sz="quarter" idx="11"/>
          </p:nvPr>
        </p:nvSpPr>
        <p:spPr>
          <a:xfrm>
            <a:off x="3124200" y="6356350"/>
            <a:ext cx="2895600" cy="365125"/>
          </a:xfrm>
        </p:spPr>
        <p:txBody>
          <a:bodyPr/>
          <a:lstStyle/>
          <a:p>
            <a:r>
              <a:rPr lang="de-DE" dirty="0" smtClean="0"/>
              <a:t>2019</a:t>
            </a:r>
            <a:endParaRPr lang="de-DE" dirty="0"/>
          </a:p>
        </p:txBody>
      </p:sp>
    </p:spTree>
    <p:extLst>
      <p:ext uri="{BB962C8B-B14F-4D97-AF65-F5344CB8AC3E}">
        <p14:creationId xmlns:p14="http://schemas.microsoft.com/office/powerpoint/2010/main" val="3823661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Den richtigen Ansprechpartner finden</a:t>
            </a:r>
            <a:r>
              <a:rPr lang="de-DE" dirty="0" smtClean="0"/>
              <a:t>:</a:t>
            </a:r>
            <a:endParaRPr lang="de-DE" dirty="0"/>
          </a:p>
        </p:txBody>
      </p:sp>
      <p:sp>
        <p:nvSpPr>
          <p:cNvPr id="6" name="Inhaltsplatzhalter 2"/>
          <p:cNvSpPr txBox="1">
            <a:spLocks/>
          </p:cNvSpPr>
          <p:nvPr/>
        </p:nvSpPr>
        <p:spPr>
          <a:xfrm>
            <a:off x="3779912" y="5883199"/>
            <a:ext cx="4710948" cy="5701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Font typeface="Arial" panose="020B0604020202020204" pitchFamily="34" charset="0"/>
              <a:buNone/>
            </a:pPr>
            <a:r>
              <a:rPr lang="de-DE" sz="1200" b="1" dirty="0" smtClean="0">
                <a:solidFill>
                  <a:schemeClr val="tx1">
                    <a:lumMod val="85000"/>
                    <a:lumOff val="15000"/>
                  </a:schemeClr>
                </a:solidFill>
              </a:rPr>
              <a:t>DFG </a:t>
            </a:r>
            <a:r>
              <a:rPr lang="de-DE" sz="1200" b="1" dirty="0" smtClean="0">
                <a:solidFill>
                  <a:schemeClr val="tx1">
                    <a:lumMod val="85000"/>
                    <a:lumOff val="15000"/>
                  </a:schemeClr>
                </a:solidFill>
              </a:rPr>
              <a:t>2018, </a:t>
            </a:r>
            <a:endParaRPr lang="de-DE" sz="1200" b="1" dirty="0" smtClean="0">
              <a:solidFill>
                <a:schemeClr val="tx1">
                  <a:lumMod val="85000"/>
                  <a:lumOff val="15000"/>
                </a:schemeClr>
              </a:solidFill>
            </a:endParaRPr>
          </a:p>
          <a:p>
            <a:pPr marL="0" indent="0" algn="r">
              <a:buFont typeface="Arial" panose="020B0604020202020204" pitchFamily="34" charset="0"/>
              <a:buNone/>
            </a:pPr>
            <a:r>
              <a:rPr lang="de-DE" sz="1200" dirty="0" smtClean="0">
                <a:solidFill>
                  <a:schemeClr val="tx1">
                    <a:lumMod val="85000"/>
                    <a:lumOff val="15000"/>
                  </a:schemeClr>
                </a:solidFill>
              </a:rPr>
              <a:t>http://www.dfg.de/foerderung/grundlagen_rahmenbedingungen/gwp/</a:t>
            </a:r>
          </a:p>
          <a:p>
            <a:pPr algn="r"/>
            <a:endParaRPr lang="de-DE" sz="1200" dirty="0" smtClean="0">
              <a:solidFill>
                <a:schemeClr val="tx1">
                  <a:lumMod val="85000"/>
                  <a:lumOff val="15000"/>
                </a:schemeClr>
              </a:solidFill>
            </a:endParaRPr>
          </a:p>
          <a:p>
            <a:pPr marL="0" indent="0" algn="r">
              <a:buNone/>
            </a:pPr>
            <a:endParaRPr lang="de-DE" sz="1200" dirty="0" smtClean="0">
              <a:solidFill>
                <a:schemeClr val="tx1">
                  <a:lumMod val="85000"/>
                  <a:lumOff val="15000"/>
                </a:schemeClr>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76456" y="1490711"/>
            <a:ext cx="3105503" cy="4392488"/>
          </a:xfrm>
          <a:prstGeom prst="rect">
            <a:avLst/>
          </a:prstGeom>
          <a:ln w="12700">
            <a:solidFill>
              <a:schemeClr val="tx1">
                <a:lumMod val="50000"/>
                <a:lumOff val="50000"/>
              </a:schemeClr>
            </a:solidFill>
          </a:ln>
        </p:spPr>
      </p:pic>
      <p:sp>
        <p:nvSpPr>
          <p:cNvPr id="9" name="Textfeld 8"/>
          <p:cNvSpPr txBox="1"/>
          <p:nvPr/>
        </p:nvSpPr>
        <p:spPr>
          <a:xfrm>
            <a:off x="551229" y="1844824"/>
            <a:ext cx="4308803" cy="3801041"/>
          </a:xfrm>
          <a:prstGeom prst="rect">
            <a:avLst/>
          </a:prstGeom>
          <a:noFill/>
        </p:spPr>
        <p:txBody>
          <a:bodyPr wrap="square" rtlCol="0">
            <a:spAutoFit/>
          </a:bodyPr>
          <a:lstStyle/>
          <a:p>
            <a:pPr marL="342900" lvl="0" indent="-342900" fontAlgn="base">
              <a:spcBef>
                <a:spcPct val="0"/>
              </a:spcBef>
              <a:spcAft>
                <a:spcPts val="1200"/>
              </a:spcAft>
              <a:buFont typeface="Arial" panose="020B0604020202020204" pitchFamily="34" charset="0"/>
              <a:buChar char="•"/>
            </a:pPr>
            <a:r>
              <a:rPr lang="de-DE" altLang="de-DE" sz="2100" dirty="0" smtClean="0">
                <a:solidFill>
                  <a:schemeClr val="tx1">
                    <a:lumMod val="85000"/>
                    <a:lumOff val="15000"/>
                  </a:schemeClr>
                </a:solidFill>
              </a:rPr>
              <a:t>Der </a:t>
            </a:r>
            <a:r>
              <a:rPr lang="de-DE" altLang="de-DE" sz="2100" i="1" dirty="0" smtClean="0">
                <a:solidFill>
                  <a:schemeClr val="accent1"/>
                </a:solidFill>
              </a:rPr>
              <a:t>Verfahrensleitfaden zur guten wissenschaftlichen Praxis </a:t>
            </a:r>
            <a:r>
              <a:rPr lang="de-DE" altLang="de-DE" sz="2100" dirty="0" smtClean="0">
                <a:solidFill>
                  <a:schemeClr val="tx1">
                    <a:lumMod val="85000"/>
                    <a:lumOff val="15000"/>
                  </a:schemeClr>
                </a:solidFill>
              </a:rPr>
              <a:t>gibt eine Übersicht über die Stellen, an die ich mich bei einem Verdacht auf ein wissenschaftliches Fehlverhalten wenden kann. </a:t>
            </a:r>
          </a:p>
          <a:p>
            <a:pPr marL="342900" lvl="0" indent="-342900" fontAlgn="base">
              <a:spcBef>
                <a:spcPct val="0"/>
              </a:spcBef>
              <a:spcAft>
                <a:spcPts val="1200"/>
              </a:spcAft>
              <a:buFont typeface="Arial" panose="020B0604020202020204" pitchFamily="34" charset="0"/>
              <a:buChar char="•"/>
            </a:pPr>
            <a:r>
              <a:rPr lang="de-DE" altLang="de-DE" sz="2100" dirty="0" smtClean="0">
                <a:solidFill>
                  <a:schemeClr val="tx1">
                    <a:lumMod val="85000"/>
                    <a:lumOff val="15000"/>
                  </a:schemeClr>
                </a:solidFill>
              </a:rPr>
              <a:t>Die </a:t>
            </a:r>
            <a:r>
              <a:rPr lang="de-DE" altLang="de-DE" sz="2100" dirty="0" smtClean="0">
                <a:solidFill>
                  <a:schemeClr val="accent1"/>
                </a:solidFill>
              </a:rPr>
              <a:t>Zuständigkeiten der unter-schiedlichen Stellen </a:t>
            </a:r>
            <a:r>
              <a:rPr lang="de-DE" altLang="de-DE" sz="2100" dirty="0" smtClean="0">
                <a:solidFill>
                  <a:schemeClr val="tx1">
                    <a:lumMod val="85000"/>
                    <a:lumOff val="15000"/>
                  </a:schemeClr>
                </a:solidFill>
              </a:rPr>
              <a:t>werden ausführlich erläutert, was das Finden des richtigen Ansprech-partners erleichtert.</a:t>
            </a:r>
            <a:endParaRPr lang="de-DE" sz="1200" dirty="0">
              <a:solidFill>
                <a:schemeClr val="tx1">
                  <a:lumMod val="85000"/>
                  <a:lumOff val="15000"/>
                </a:schemeClr>
              </a:solidFill>
            </a:endParaRPr>
          </a:p>
        </p:txBody>
      </p:sp>
      <p:sp>
        <p:nvSpPr>
          <p:cNvPr id="8" name="Fußzeilenplatzhalter 4"/>
          <p:cNvSpPr>
            <a:spLocks noGrp="1"/>
          </p:cNvSpPr>
          <p:nvPr>
            <p:ph type="ftr" sz="quarter" idx="11"/>
          </p:nvPr>
        </p:nvSpPr>
        <p:spPr>
          <a:xfrm>
            <a:off x="3124200" y="6356350"/>
            <a:ext cx="2895600" cy="365125"/>
          </a:xfrm>
        </p:spPr>
        <p:txBody>
          <a:bodyPr/>
          <a:lstStyle/>
          <a:p>
            <a:r>
              <a:rPr lang="de-DE" dirty="0" smtClean="0"/>
              <a:t>2019</a:t>
            </a:r>
            <a:endParaRPr lang="de-DE" dirty="0"/>
          </a:p>
        </p:txBody>
      </p:sp>
    </p:spTree>
    <p:extLst>
      <p:ext uri="{BB962C8B-B14F-4D97-AF65-F5344CB8AC3E}">
        <p14:creationId xmlns:p14="http://schemas.microsoft.com/office/powerpoint/2010/main" val="2123438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25760"/>
            <a:ext cx="6096000" cy="1143000"/>
          </a:xfrm>
        </p:spPr>
        <p:txBody>
          <a:bodyPr/>
          <a:lstStyle/>
          <a:p>
            <a:r>
              <a:rPr lang="de-DE" dirty="0" smtClean="0"/>
              <a:t>Das Gremium des </a:t>
            </a:r>
            <a:r>
              <a:rPr lang="de-DE" i="1" dirty="0" smtClean="0"/>
              <a:t>Ombudsman für die Wissenschaft</a:t>
            </a:r>
            <a:endParaRPr lang="de-DE" i="1" dirty="0"/>
          </a:p>
        </p:txBody>
      </p:sp>
      <p:grpSp>
        <p:nvGrpSpPr>
          <p:cNvPr id="6" name="Gruppieren 5"/>
          <p:cNvGrpSpPr/>
          <p:nvPr/>
        </p:nvGrpSpPr>
        <p:grpSpPr>
          <a:xfrm>
            <a:off x="864160" y="1547308"/>
            <a:ext cx="7382380" cy="1107996"/>
            <a:chOff x="862029" y="1223891"/>
            <a:chExt cx="7382380" cy="1107996"/>
          </a:xfrm>
        </p:grpSpPr>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2029" y="1229502"/>
              <a:ext cx="900112" cy="1096774"/>
            </a:xfrm>
            <a:prstGeom prst="rect">
              <a:avLst/>
            </a:prstGeom>
          </p:spPr>
        </p:pic>
        <p:sp>
          <p:nvSpPr>
            <p:cNvPr id="8" name="Textfeld 7"/>
            <p:cNvSpPr txBox="1"/>
            <p:nvPr/>
          </p:nvSpPr>
          <p:spPr>
            <a:xfrm>
              <a:off x="1980117" y="1223891"/>
              <a:ext cx="6264292" cy="1107996"/>
            </a:xfrm>
            <a:prstGeom prst="rect">
              <a:avLst/>
            </a:prstGeom>
            <a:noFill/>
          </p:spPr>
          <p:txBody>
            <a:bodyPr wrap="square" rtlCol="0">
              <a:spAutoFit/>
            </a:bodyPr>
            <a:lstStyle/>
            <a:p>
              <a:r>
                <a:rPr lang="de-DE" dirty="0">
                  <a:solidFill>
                    <a:schemeClr val="tx1">
                      <a:lumMod val="85000"/>
                      <a:lumOff val="15000"/>
                    </a:schemeClr>
                  </a:solidFill>
                </a:rPr>
                <a:t>Prof. Dr. Stephan Rixen </a:t>
              </a:r>
              <a:r>
                <a:rPr lang="de-DE" dirty="0" smtClean="0">
                  <a:solidFill>
                    <a:schemeClr val="tx1">
                      <a:lumMod val="85000"/>
                      <a:lumOff val="15000"/>
                    </a:schemeClr>
                  </a:solidFill>
                </a:rPr>
                <a:t>(Sprecher)</a:t>
              </a:r>
              <a:endParaRPr lang="de-DE" dirty="0">
                <a:solidFill>
                  <a:schemeClr val="tx1">
                    <a:lumMod val="85000"/>
                    <a:lumOff val="15000"/>
                  </a:schemeClr>
                </a:solidFill>
              </a:endParaRPr>
            </a:p>
            <a:p>
              <a:r>
                <a:rPr lang="de-DE" sz="1600" dirty="0">
                  <a:solidFill>
                    <a:schemeClr val="tx1">
                      <a:lumMod val="85000"/>
                      <a:lumOff val="15000"/>
                    </a:schemeClr>
                  </a:solidFill>
                </a:rPr>
                <a:t>Lehrstuhl für Öffentliches Recht I - Öffentliches Recht, Sozialwirtschafts- und </a:t>
              </a:r>
              <a:r>
                <a:rPr lang="de-DE" sz="1600" dirty="0" smtClean="0">
                  <a:solidFill>
                    <a:schemeClr val="tx1">
                      <a:lumMod val="85000"/>
                      <a:lumOff val="15000"/>
                    </a:schemeClr>
                  </a:solidFill>
                </a:rPr>
                <a:t>Gesundheitsrecht</a:t>
              </a:r>
              <a:endParaRPr lang="de-DE" sz="1600" dirty="0">
                <a:solidFill>
                  <a:schemeClr val="tx1">
                    <a:lumMod val="85000"/>
                    <a:lumOff val="15000"/>
                  </a:schemeClr>
                </a:solidFill>
              </a:endParaRPr>
            </a:p>
            <a:p>
              <a:r>
                <a:rPr lang="de-DE" sz="1600" dirty="0">
                  <a:solidFill>
                    <a:schemeClr val="tx1">
                      <a:lumMod val="85000"/>
                      <a:lumOff val="15000"/>
                    </a:schemeClr>
                  </a:solidFill>
                </a:rPr>
                <a:t>Universität Bayreuth</a:t>
              </a:r>
              <a:endParaRPr lang="de-DE" dirty="0">
                <a:solidFill>
                  <a:schemeClr val="tx1">
                    <a:lumMod val="85000"/>
                    <a:lumOff val="15000"/>
                  </a:schemeClr>
                </a:solidFill>
              </a:endParaRPr>
            </a:p>
          </p:txBody>
        </p:sp>
      </p:grpSp>
      <p:grpSp>
        <p:nvGrpSpPr>
          <p:cNvPr id="9" name="Gruppieren 8"/>
          <p:cNvGrpSpPr/>
          <p:nvPr/>
        </p:nvGrpSpPr>
        <p:grpSpPr>
          <a:xfrm>
            <a:off x="857357" y="4006373"/>
            <a:ext cx="4282407" cy="1092900"/>
            <a:chOff x="857357" y="3919218"/>
            <a:chExt cx="4282407" cy="1092900"/>
          </a:xfrm>
        </p:grpSpPr>
        <p:sp>
          <p:nvSpPr>
            <p:cNvPr id="10" name="Textfeld 9"/>
            <p:cNvSpPr txBox="1"/>
            <p:nvPr/>
          </p:nvSpPr>
          <p:spPr>
            <a:xfrm>
              <a:off x="1980116" y="4034781"/>
              <a:ext cx="3159648" cy="861774"/>
            </a:xfrm>
            <a:prstGeom prst="rect">
              <a:avLst/>
            </a:prstGeom>
            <a:noFill/>
          </p:spPr>
          <p:txBody>
            <a:bodyPr wrap="none" rtlCol="0">
              <a:spAutoFit/>
            </a:bodyPr>
            <a:lstStyle/>
            <a:p>
              <a:r>
                <a:rPr lang="de-DE" dirty="0">
                  <a:solidFill>
                    <a:schemeClr val="tx1">
                      <a:lumMod val="85000"/>
                      <a:lumOff val="15000"/>
                    </a:schemeClr>
                  </a:solidFill>
                </a:rPr>
                <a:t>Prof. Dr. </a:t>
              </a:r>
              <a:r>
                <a:rPr lang="de-DE" dirty="0" smtClean="0">
                  <a:solidFill>
                    <a:schemeClr val="tx1">
                      <a:lumMod val="85000"/>
                      <a:lumOff val="15000"/>
                    </a:schemeClr>
                  </a:solidFill>
                </a:rPr>
                <a:t>Daniela M. Männel </a:t>
              </a:r>
            </a:p>
            <a:p>
              <a:r>
                <a:rPr lang="de-DE" sz="1600" dirty="0" smtClean="0">
                  <a:solidFill>
                    <a:schemeClr val="tx1">
                      <a:lumMod val="85000"/>
                      <a:lumOff val="15000"/>
                    </a:schemeClr>
                  </a:solidFill>
                </a:rPr>
                <a:t>Fachbereich </a:t>
              </a:r>
              <a:r>
                <a:rPr lang="de-DE" sz="1600" dirty="0">
                  <a:solidFill>
                    <a:schemeClr val="tx1">
                      <a:lumMod val="85000"/>
                      <a:lumOff val="15000"/>
                    </a:schemeClr>
                  </a:solidFill>
                </a:rPr>
                <a:t>Medizin - </a:t>
              </a:r>
              <a:r>
                <a:rPr lang="de-DE" sz="1600" dirty="0" smtClean="0">
                  <a:solidFill>
                    <a:schemeClr val="tx1">
                      <a:lumMod val="85000"/>
                      <a:lumOff val="15000"/>
                    </a:schemeClr>
                  </a:solidFill>
                </a:rPr>
                <a:t>Immunologie</a:t>
              </a:r>
              <a:endParaRPr lang="de-DE" sz="1600" dirty="0">
                <a:solidFill>
                  <a:schemeClr val="tx1">
                    <a:lumMod val="85000"/>
                    <a:lumOff val="15000"/>
                  </a:schemeClr>
                </a:solidFill>
              </a:endParaRPr>
            </a:p>
            <a:p>
              <a:r>
                <a:rPr lang="de-DE" sz="1600" dirty="0">
                  <a:solidFill>
                    <a:schemeClr val="tx1">
                      <a:lumMod val="85000"/>
                      <a:lumOff val="15000"/>
                    </a:schemeClr>
                  </a:solidFill>
                </a:rPr>
                <a:t>Universität Regensburg </a:t>
              </a:r>
              <a:endParaRPr lang="de-DE" dirty="0">
                <a:solidFill>
                  <a:schemeClr val="tx1">
                    <a:lumMod val="85000"/>
                    <a:lumOff val="15000"/>
                  </a:schemeClr>
                </a:solidFill>
              </a:endParaRPr>
            </a:p>
          </p:txBody>
        </p:sp>
        <p:pic>
          <p:nvPicPr>
            <p:cNvPr id="11" name="Grafik 10"/>
            <p:cNvPicPr>
              <a:picLocks noChangeAspect="1"/>
            </p:cNvPicPr>
            <p:nvPr/>
          </p:nvPicPr>
          <p:blipFill rotWithShape="1">
            <a:blip r:embed="rId3" cstate="print">
              <a:extLst>
                <a:ext uri="{28A0092B-C50C-407E-A947-70E740481C1C}">
                  <a14:useLocalDpi xmlns:a14="http://schemas.microsoft.com/office/drawing/2010/main" val="0"/>
                </a:ext>
              </a:extLst>
            </a:blip>
            <a:srcRect l="5466" t="892" r="6302" b="28158"/>
            <a:stretch/>
          </p:blipFill>
          <p:spPr>
            <a:xfrm>
              <a:off x="857357" y="3919218"/>
              <a:ext cx="904784" cy="1092900"/>
            </a:xfrm>
            <a:prstGeom prst="rect">
              <a:avLst/>
            </a:prstGeom>
          </p:spPr>
        </p:pic>
      </p:grpSp>
      <p:grpSp>
        <p:nvGrpSpPr>
          <p:cNvPr id="12" name="Gruppieren 11"/>
          <p:cNvGrpSpPr/>
          <p:nvPr/>
        </p:nvGrpSpPr>
        <p:grpSpPr>
          <a:xfrm>
            <a:off x="857389" y="5231159"/>
            <a:ext cx="6116210" cy="1078161"/>
            <a:chOff x="857389" y="5312755"/>
            <a:chExt cx="6116210" cy="1078161"/>
          </a:xfrm>
        </p:grpSpPr>
        <p:pic>
          <p:nvPicPr>
            <p:cNvPr id="13" name="Grafik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7389" y="5312755"/>
              <a:ext cx="904752" cy="1078161"/>
            </a:xfrm>
            <a:prstGeom prst="rect">
              <a:avLst/>
            </a:prstGeom>
          </p:spPr>
        </p:pic>
        <p:sp>
          <p:nvSpPr>
            <p:cNvPr id="14" name="Textfeld 13"/>
            <p:cNvSpPr txBox="1"/>
            <p:nvPr/>
          </p:nvSpPr>
          <p:spPr>
            <a:xfrm>
              <a:off x="1980116" y="5405559"/>
              <a:ext cx="4993483" cy="892552"/>
            </a:xfrm>
            <a:prstGeom prst="rect">
              <a:avLst/>
            </a:prstGeom>
            <a:noFill/>
          </p:spPr>
          <p:txBody>
            <a:bodyPr wrap="none" rtlCol="0">
              <a:spAutoFit/>
            </a:bodyPr>
            <a:lstStyle/>
            <a:p>
              <a:r>
                <a:rPr lang="de-DE" dirty="0">
                  <a:solidFill>
                    <a:schemeClr val="tx1">
                      <a:lumMod val="85000"/>
                      <a:lumOff val="15000"/>
                    </a:schemeClr>
                  </a:solidFill>
                </a:rPr>
                <a:t>Prof. Dr. Joachim Heberle	</a:t>
              </a:r>
            </a:p>
            <a:p>
              <a:r>
                <a:rPr lang="de-DE" sz="1600" dirty="0">
                  <a:solidFill>
                    <a:schemeClr val="tx1">
                      <a:lumMod val="85000"/>
                      <a:lumOff val="15000"/>
                    </a:schemeClr>
                  </a:solidFill>
                </a:rPr>
                <a:t>Fachbereich Physik - Experimentelle Molekulare Biophysik</a:t>
              </a:r>
            </a:p>
            <a:p>
              <a:r>
                <a:rPr lang="de-DE" sz="1600" dirty="0" smtClean="0">
                  <a:solidFill>
                    <a:schemeClr val="tx1">
                      <a:lumMod val="85000"/>
                      <a:lumOff val="15000"/>
                    </a:schemeClr>
                  </a:solidFill>
                </a:rPr>
                <a:t>Freie Universität </a:t>
              </a:r>
              <a:r>
                <a:rPr lang="de-DE" sz="1600" dirty="0">
                  <a:solidFill>
                    <a:schemeClr val="tx1">
                      <a:lumMod val="85000"/>
                      <a:lumOff val="15000"/>
                    </a:schemeClr>
                  </a:solidFill>
                </a:rPr>
                <a:t>Berlin </a:t>
              </a:r>
              <a:endParaRPr lang="de-DE" dirty="0">
                <a:solidFill>
                  <a:schemeClr val="tx1">
                    <a:lumMod val="85000"/>
                    <a:lumOff val="15000"/>
                  </a:schemeClr>
                </a:solidFill>
              </a:endParaRPr>
            </a:p>
          </p:txBody>
        </p:sp>
      </p:grpSp>
      <p:grpSp>
        <p:nvGrpSpPr>
          <p:cNvPr id="15" name="Gruppieren 14"/>
          <p:cNvGrpSpPr/>
          <p:nvPr/>
        </p:nvGrpSpPr>
        <p:grpSpPr>
          <a:xfrm>
            <a:off x="862029" y="2787191"/>
            <a:ext cx="5533398" cy="1087295"/>
            <a:chOff x="862029" y="2614963"/>
            <a:chExt cx="5533398" cy="1087295"/>
          </a:xfrm>
        </p:grpSpPr>
        <p:pic>
          <p:nvPicPr>
            <p:cNvPr id="16" name="Grafik 15"/>
            <p:cNvPicPr>
              <a:picLocks noChangeAspect="1"/>
            </p:cNvPicPr>
            <p:nvPr/>
          </p:nvPicPr>
          <p:blipFill rotWithShape="1">
            <a:blip r:embed="rId5" cstate="print">
              <a:extLst>
                <a:ext uri="{28A0092B-C50C-407E-A947-70E740481C1C}">
                  <a14:useLocalDpi xmlns:a14="http://schemas.microsoft.com/office/drawing/2010/main" val="0"/>
                </a:ext>
              </a:extLst>
            </a:blip>
            <a:srcRect b="6319"/>
            <a:stretch/>
          </p:blipFill>
          <p:spPr>
            <a:xfrm>
              <a:off x="862029" y="2614963"/>
              <a:ext cx="900112" cy="1087295"/>
            </a:xfrm>
            <a:prstGeom prst="rect">
              <a:avLst/>
            </a:prstGeom>
          </p:spPr>
        </p:pic>
        <p:sp>
          <p:nvSpPr>
            <p:cNvPr id="17" name="Textfeld 16"/>
            <p:cNvSpPr txBox="1"/>
            <p:nvPr/>
          </p:nvSpPr>
          <p:spPr>
            <a:xfrm>
              <a:off x="1980116" y="2712334"/>
              <a:ext cx="4415311" cy="892552"/>
            </a:xfrm>
            <a:prstGeom prst="rect">
              <a:avLst/>
            </a:prstGeom>
            <a:noFill/>
          </p:spPr>
          <p:txBody>
            <a:bodyPr wrap="none" rtlCol="0">
              <a:spAutoFit/>
            </a:bodyPr>
            <a:lstStyle/>
            <a:p>
              <a:r>
                <a:rPr lang="de-DE" dirty="0">
                  <a:solidFill>
                    <a:schemeClr val="tx1">
                      <a:lumMod val="85000"/>
                      <a:lumOff val="15000"/>
                    </a:schemeClr>
                  </a:solidFill>
                </a:rPr>
                <a:t>Prof. Dr. </a:t>
              </a:r>
              <a:r>
                <a:rPr lang="de-DE" dirty="0" smtClean="0">
                  <a:solidFill>
                    <a:schemeClr val="tx1">
                      <a:lumMod val="85000"/>
                      <a:lumOff val="15000"/>
                    </a:schemeClr>
                  </a:solidFill>
                </a:rPr>
                <a:t>Renate Scheibe</a:t>
              </a:r>
              <a:r>
                <a:rPr lang="de-DE" dirty="0">
                  <a:solidFill>
                    <a:schemeClr val="tx1">
                      <a:lumMod val="85000"/>
                      <a:lumOff val="15000"/>
                    </a:schemeClr>
                  </a:solidFill>
                </a:rPr>
                <a:t>	</a:t>
              </a:r>
            </a:p>
            <a:p>
              <a:r>
                <a:rPr lang="de-DE" sz="1600" dirty="0">
                  <a:solidFill>
                    <a:schemeClr val="tx1">
                      <a:lumMod val="85000"/>
                      <a:lumOff val="15000"/>
                    </a:schemeClr>
                  </a:solidFill>
                </a:rPr>
                <a:t>Fachbereich Biologie/Chemie - </a:t>
              </a:r>
              <a:r>
                <a:rPr lang="de-DE" sz="1600" dirty="0" smtClean="0">
                  <a:solidFill>
                    <a:schemeClr val="tx1">
                      <a:lumMod val="85000"/>
                      <a:lumOff val="15000"/>
                    </a:schemeClr>
                  </a:solidFill>
                </a:rPr>
                <a:t>Pflanzenphysiologie</a:t>
              </a:r>
              <a:endParaRPr lang="de-DE" sz="1600" dirty="0">
                <a:solidFill>
                  <a:schemeClr val="tx1">
                    <a:lumMod val="85000"/>
                    <a:lumOff val="15000"/>
                  </a:schemeClr>
                </a:solidFill>
              </a:endParaRPr>
            </a:p>
            <a:p>
              <a:r>
                <a:rPr lang="de-DE" sz="1600" dirty="0">
                  <a:solidFill>
                    <a:schemeClr val="tx1">
                      <a:lumMod val="85000"/>
                      <a:lumOff val="15000"/>
                    </a:schemeClr>
                  </a:solidFill>
                </a:rPr>
                <a:t>Universität Osnabrück </a:t>
              </a:r>
              <a:endParaRPr lang="de-DE" dirty="0">
                <a:solidFill>
                  <a:schemeClr val="tx1">
                    <a:lumMod val="85000"/>
                    <a:lumOff val="15000"/>
                  </a:schemeClr>
                </a:solidFill>
              </a:endParaRPr>
            </a:p>
          </p:txBody>
        </p:sp>
      </p:grpSp>
      <p:sp>
        <p:nvSpPr>
          <p:cNvPr id="18" name="Fußzeilenplatzhalter 4"/>
          <p:cNvSpPr>
            <a:spLocks noGrp="1"/>
          </p:cNvSpPr>
          <p:nvPr>
            <p:ph type="ftr" sz="quarter" idx="11"/>
          </p:nvPr>
        </p:nvSpPr>
        <p:spPr>
          <a:xfrm>
            <a:off x="3124200" y="6356350"/>
            <a:ext cx="2895600" cy="365125"/>
          </a:xfrm>
        </p:spPr>
        <p:txBody>
          <a:bodyPr/>
          <a:lstStyle/>
          <a:p>
            <a:r>
              <a:rPr lang="de-DE" dirty="0" smtClean="0"/>
              <a:t>2019</a:t>
            </a:r>
            <a:endParaRPr lang="de-DE" dirty="0"/>
          </a:p>
        </p:txBody>
      </p:sp>
    </p:spTree>
    <p:extLst>
      <p:ext uri="{BB962C8B-B14F-4D97-AF65-F5344CB8AC3E}">
        <p14:creationId xmlns:p14="http://schemas.microsoft.com/office/powerpoint/2010/main" val="471744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88640"/>
            <a:ext cx="6096000" cy="1143000"/>
          </a:xfrm>
        </p:spPr>
        <p:txBody>
          <a:bodyPr/>
          <a:lstStyle/>
          <a:p>
            <a:r>
              <a:rPr lang="de-DE" dirty="0" smtClean="0"/>
              <a:t>Verfahrensweise</a:t>
            </a:r>
            <a:endParaRPr lang="de-DE" dirty="0"/>
          </a:p>
        </p:txBody>
      </p:sp>
      <p:sp>
        <p:nvSpPr>
          <p:cNvPr id="5" name="Fußzeilenplatzhalter 4"/>
          <p:cNvSpPr>
            <a:spLocks noGrp="1"/>
          </p:cNvSpPr>
          <p:nvPr>
            <p:ph type="ftr" sz="quarter" idx="11"/>
          </p:nvPr>
        </p:nvSpPr>
        <p:spPr/>
        <p:txBody>
          <a:bodyPr/>
          <a:lstStyle/>
          <a:p>
            <a:r>
              <a:rPr lang="de-DE" dirty="0" smtClean="0">
                <a:solidFill>
                  <a:schemeClr val="tx1">
                    <a:lumMod val="85000"/>
                    <a:lumOff val="15000"/>
                  </a:schemeClr>
                </a:solidFill>
              </a:rPr>
              <a:t>2019</a:t>
            </a:r>
            <a:endParaRPr lang="de-DE" dirty="0">
              <a:solidFill>
                <a:schemeClr val="tx1">
                  <a:lumMod val="85000"/>
                  <a:lumOff val="15000"/>
                </a:schemeClr>
              </a:solidFill>
            </a:endParaRPr>
          </a:p>
        </p:txBody>
      </p:sp>
      <p:sp>
        <p:nvSpPr>
          <p:cNvPr id="6" name="Rechteck 5"/>
          <p:cNvSpPr/>
          <p:nvPr/>
        </p:nvSpPr>
        <p:spPr>
          <a:xfrm>
            <a:off x="464185" y="2996952"/>
            <a:ext cx="8208912" cy="492891"/>
          </a:xfrm>
          <a:prstGeom prst="rect">
            <a:avLst/>
          </a:prstGeom>
          <a:solidFill>
            <a:schemeClr val="accent3">
              <a:lumMod val="40000"/>
              <a:lumOff val="60000"/>
            </a:schemeClr>
          </a:solidFill>
          <a:ln>
            <a:solidFill>
              <a:schemeClr val="accent3">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de-DE" sz="2000" dirty="0" smtClean="0">
                <a:solidFill>
                  <a:schemeClr val="tx1">
                    <a:lumMod val="85000"/>
                    <a:lumOff val="15000"/>
                  </a:schemeClr>
                </a:solidFill>
              </a:rPr>
              <a:t>Untersuchung durch Ombudsperson(en)</a:t>
            </a:r>
            <a:endParaRPr lang="de-DE" sz="2000" dirty="0">
              <a:solidFill>
                <a:schemeClr val="tx1">
                  <a:lumMod val="85000"/>
                  <a:lumOff val="15000"/>
                </a:schemeClr>
              </a:solidFill>
            </a:endParaRPr>
          </a:p>
        </p:txBody>
      </p:sp>
      <p:sp>
        <p:nvSpPr>
          <p:cNvPr id="7" name="Pfeil nach unten 6"/>
          <p:cNvSpPr/>
          <p:nvPr/>
        </p:nvSpPr>
        <p:spPr>
          <a:xfrm>
            <a:off x="3280449" y="3645024"/>
            <a:ext cx="2576385" cy="1152128"/>
          </a:xfrm>
          <a:prstGeom prst="downArrow">
            <a:avLst/>
          </a:prstGeom>
          <a:solidFill>
            <a:schemeClr val="accent3">
              <a:lumMod val="40000"/>
              <a:lumOff val="60000"/>
            </a:schemeClr>
          </a:solidFill>
          <a:ln>
            <a:solidFill>
              <a:schemeClr val="accent3">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de-DE" sz="1200" dirty="0" smtClean="0">
                <a:solidFill>
                  <a:schemeClr val="tx1">
                    <a:lumMod val="85000"/>
                    <a:lumOff val="15000"/>
                  </a:schemeClr>
                </a:solidFill>
              </a:rPr>
              <a:t>Verdacht bestätigt sich; Verstoß ist </a:t>
            </a:r>
            <a:r>
              <a:rPr lang="de-DE" sz="1200" i="1" dirty="0" smtClean="0">
                <a:solidFill>
                  <a:schemeClr val="tx1">
                    <a:lumMod val="85000"/>
                    <a:lumOff val="15000"/>
                  </a:schemeClr>
                </a:solidFill>
              </a:rPr>
              <a:t>korrigierbar</a:t>
            </a:r>
            <a:endParaRPr lang="de-DE" sz="1200" i="1" dirty="0">
              <a:solidFill>
                <a:schemeClr val="tx1">
                  <a:lumMod val="85000"/>
                  <a:lumOff val="15000"/>
                </a:schemeClr>
              </a:solidFill>
            </a:endParaRPr>
          </a:p>
        </p:txBody>
      </p:sp>
      <p:sp>
        <p:nvSpPr>
          <p:cNvPr id="8" name="Pfeil nach unten 7"/>
          <p:cNvSpPr/>
          <p:nvPr/>
        </p:nvSpPr>
        <p:spPr>
          <a:xfrm>
            <a:off x="6084168" y="3645024"/>
            <a:ext cx="2592288" cy="1152128"/>
          </a:xfrm>
          <a:prstGeom prst="downArrow">
            <a:avLst/>
          </a:prstGeom>
          <a:solidFill>
            <a:schemeClr val="accent2">
              <a:lumMod val="60000"/>
              <a:lumOff val="40000"/>
            </a:schemeClr>
          </a:solidFill>
          <a:ln>
            <a:solidFill>
              <a:schemeClr val="accent2">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de-DE" sz="1200" dirty="0" smtClean="0">
              <a:solidFill>
                <a:schemeClr val="tx1">
                  <a:lumMod val="85000"/>
                  <a:lumOff val="15000"/>
                </a:schemeClr>
              </a:solidFill>
            </a:endParaRPr>
          </a:p>
          <a:p>
            <a:pPr algn="ctr"/>
            <a:r>
              <a:rPr lang="de-DE" sz="1200" i="1" dirty="0" smtClean="0">
                <a:solidFill>
                  <a:schemeClr val="tx1">
                    <a:lumMod val="85000"/>
                    <a:lumOff val="15000"/>
                  </a:schemeClr>
                </a:solidFill>
              </a:rPr>
              <a:t>schwerwiegender Verstoß </a:t>
            </a:r>
            <a:r>
              <a:rPr lang="de-DE" sz="1200" dirty="0" smtClean="0">
                <a:solidFill>
                  <a:schemeClr val="tx1">
                    <a:lumMod val="85000"/>
                    <a:lumOff val="15000"/>
                  </a:schemeClr>
                </a:solidFill>
              </a:rPr>
              <a:t>kann nicht ausgeschlossen werden</a:t>
            </a:r>
            <a:endParaRPr lang="de-DE" sz="1200" dirty="0">
              <a:solidFill>
                <a:schemeClr val="tx1">
                  <a:lumMod val="85000"/>
                  <a:lumOff val="15000"/>
                </a:schemeClr>
              </a:solidFill>
            </a:endParaRPr>
          </a:p>
        </p:txBody>
      </p:sp>
      <p:sp>
        <p:nvSpPr>
          <p:cNvPr id="9" name="Pfeil nach unten 8"/>
          <p:cNvSpPr/>
          <p:nvPr/>
        </p:nvSpPr>
        <p:spPr>
          <a:xfrm>
            <a:off x="549264" y="3645024"/>
            <a:ext cx="2510568" cy="1152128"/>
          </a:xfrm>
          <a:prstGeom prst="downArrow">
            <a:avLst/>
          </a:prstGeom>
          <a:solidFill>
            <a:schemeClr val="bg1">
              <a:lumMod val="85000"/>
            </a:schemeClr>
          </a:solidFill>
          <a:ln>
            <a:solidFill>
              <a:schemeClr val="tx1">
                <a:lumMod val="50000"/>
                <a:lumOff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de-DE" sz="1200" dirty="0" smtClean="0">
                <a:solidFill>
                  <a:schemeClr val="tx1">
                    <a:lumMod val="85000"/>
                    <a:lumOff val="15000"/>
                  </a:schemeClr>
                </a:solidFill>
              </a:rPr>
              <a:t>Verdacht bestätigt sich </a:t>
            </a:r>
            <a:r>
              <a:rPr lang="de-DE" sz="1200" i="1" dirty="0" smtClean="0">
                <a:solidFill>
                  <a:schemeClr val="tx1">
                    <a:lumMod val="85000"/>
                    <a:lumOff val="15000"/>
                  </a:schemeClr>
                </a:solidFill>
              </a:rPr>
              <a:t>nicht</a:t>
            </a:r>
            <a:endParaRPr lang="de-DE" sz="1200" i="1" dirty="0">
              <a:solidFill>
                <a:schemeClr val="tx1">
                  <a:lumMod val="85000"/>
                  <a:lumOff val="15000"/>
                </a:schemeClr>
              </a:solidFill>
            </a:endParaRPr>
          </a:p>
        </p:txBody>
      </p:sp>
      <p:sp>
        <p:nvSpPr>
          <p:cNvPr id="10" name="Rechteck 9"/>
          <p:cNvSpPr/>
          <p:nvPr/>
        </p:nvSpPr>
        <p:spPr>
          <a:xfrm>
            <a:off x="464185" y="1437755"/>
            <a:ext cx="8208912" cy="55108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de-DE" sz="2000" dirty="0" smtClean="0">
                <a:solidFill>
                  <a:schemeClr val="tx1">
                    <a:lumMod val="85000"/>
                    <a:lumOff val="15000"/>
                  </a:schemeClr>
                </a:solidFill>
              </a:rPr>
              <a:t>Verdacht auf wissenschaftliches Fehlverhalten</a:t>
            </a:r>
          </a:p>
        </p:txBody>
      </p:sp>
      <p:sp>
        <p:nvSpPr>
          <p:cNvPr id="11" name="Pfeil nach unten 10"/>
          <p:cNvSpPr/>
          <p:nvPr/>
        </p:nvSpPr>
        <p:spPr>
          <a:xfrm>
            <a:off x="2376954" y="2060848"/>
            <a:ext cx="4383375" cy="850171"/>
          </a:xfrm>
          <a:prstGeom prst="downArrow">
            <a:avLst/>
          </a:prstGeom>
          <a:solidFill>
            <a:schemeClr val="accent1">
              <a:lumMod val="40000"/>
              <a:lumOff val="60000"/>
            </a:schemeClr>
          </a:solidFill>
          <a:ln>
            <a:solidFill>
              <a:schemeClr val="accent1">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de-DE" sz="1200" dirty="0" smtClean="0">
              <a:solidFill>
                <a:schemeClr val="tx1">
                  <a:lumMod val="85000"/>
                  <a:lumOff val="15000"/>
                </a:schemeClr>
              </a:solidFill>
            </a:endParaRPr>
          </a:p>
          <a:p>
            <a:pPr algn="ctr"/>
            <a:r>
              <a:rPr lang="de-DE" sz="1200" dirty="0" smtClean="0">
                <a:solidFill>
                  <a:schemeClr val="tx1">
                    <a:lumMod val="85000"/>
                    <a:lumOff val="15000"/>
                  </a:schemeClr>
                </a:solidFill>
              </a:rPr>
              <a:t>Hinweisgeber/in informiert lokale oder überregionale Ombudsperson(en) über Verdacht</a:t>
            </a:r>
            <a:endParaRPr lang="de-DE" sz="1200" dirty="0">
              <a:solidFill>
                <a:schemeClr val="tx1">
                  <a:lumMod val="85000"/>
                  <a:lumOff val="15000"/>
                </a:schemeClr>
              </a:solidFill>
            </a:endParaRPr>
          </a:p>
        </p:txBody>
      </p:sp>
      <p:sp>
        <p:nvSpPr>
          <p:cNvPr id="12" name="Rechteck 11"/>
          <p:cNvSpPr/>
          <p:nvPr/>
        </p:nvSpPr>
        <p:spPr>
          <a:xfrm>
            <a:off x="598836" y="4869160"/>
            <a:ext cx="2400422" cy="1260000"/>
          </a:xfrm>
          <a:prstGeom prst="rect">
            <a:avLst/>
          </a:prstGeom>
          <a:noFill/>
          <a:ln>
            <a:solidFill>
              <a:schemeClr val="tx1">
                <a:lumMod val="50000"/>
                <a:lumOff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smtClean="0">
                <a:solidFill>
                  <a:schemeClr val="tx1">
                    <a:lumMod val="85000"/>
                    <a:lumOff val="15000"/>
                  </a:schemeClr>
                </a:solidFill>
              </a:rPr>
              <a:t>Einstellung des Verfahrens</a:t>
            </a:r>
            <a:endParaRPr lang="de-DE" dirty="0">
              <a:solidFill>
                <a:schemeClr val="tx1">
                  <a:lumMod val="85000"/>
                  <a:lumOff val="15000"/>
                </a:schemeClr>
              </a:solidFill>
            </a:endParaRPr>
          </a:p>
        </p:txBody>
      </p:sp>
      <p:sp>
        <p:nvSpPr>
          <p:cNvPr id="13" name="Rechteck 12"/>
          <p:cNvSpPr/>
          <p:nvPr/>
        </p:nvSpPr>
        <p:spPr>
          <a:xfrm>
            <a:off x="3344641" y="4869160"/>
            <a:ext cx="2448000" cy="1260000"/>
          </a:xfrm>
          <a:prstGeom prst="rect">
            <a:avLst/>
          </a:prstGeom>
          <a:noFill/>
          <a:ln>
            <a:solidFill>
              <a:schemeClr val="accent3">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smtClean="0">
                <a:solidFill>
                  <a:schemeClr val="tx1">
                    <a:lumMod val="85000"/>
                    <a:lumOff val="15000"/>
                  </a:schemeClr>
                </a:solidFill>
              </a:rPr>
              <a:t>Vermittlung zwischen den Beteiligten</a:t>
            </a:r>
            <a:endParaRPr lang="de-DE" dirty="0">
              <a:solidFill>
                <a:schemeClr val="tx1">
                  <a:lumMod val="85000"/>
                  <a:lumOff val="15000"/>
                </a:schemeClr>
              </a:solidFill>
            </a:endParaRPr>
          </a:p>
        </p:txBody>
      </p:sp>
      <p:sp>
        <p:nvSpPr>
          <p:cNvPr id="14" name="Rechteck 13"/>
          <p:cNvSpPr/>
          <p:nvPr/>
        </p:nvSpPr>
        <p:spPr>
          <a:xfrm>
            <a:off x="6156312" y="4869160"/>
            <a:ext cx="2448000" cy="1260000"/>
          </a:xfrm>
          <a:prstGeom prst="rect">
            <a:avLst/>
          </a:prstGeom>
          <a:noFill/>
          <a:ln>
            <a:solidFill>
              <a:schemeClr val="accent2"/>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smtClean="0">
                <a:solidFill>
                  <a:schemeClr val="tx1">
                    <a:lumMod val="85000"/>
                    <a:lumOff val="15000"/>
                  </a:schemeClr>
                </a:solidFill>
              </a:rPr>
              <a:t>Abgabe an zuständige Fehlverhaltens-kommission</a:t>
            </a:r>
            <a:endParaRPr lang="de-DE" dirty="0">
              <a:solidFill>
                <a:schemeClr val="tx1">
                  <a:lumMod val="85000"/>
                  <a:lumOff val="15000"/>
                </a:schemeClr>
              </a:solidFill>
            </a:endParaRPr>
          </a:p>
        </p:txBody>
      </p:sp>
      <p:sp>
        <p:nvSpPr>
          <p:cNvPr id="15" name="Ellipse 14"/>
          <p:cNvSpPr/>
          <p:nvPr/>
        </p:nvSpPr>
        <p:spPr>
          <a:xfrm>
            <a:off x="1619672" y="1417573"/>
            <a:ext cx="5976664"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52902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482360" y="260648"/>
            <a:ext cx="6635080" cy="1143000"/>
          </a:xfrm>
        </p:spPr>
        <p:txBody>
          <a:bodyPr>
            <a:normAutofit fontScale="90000"/>
          </a:bodyPr>
          <a:lstStyle/>
          <a:p>
            <a:r>
              <a:rPr lang="de-DE" sz="3600" dirty="0" smtClean="0">
                <a:latin typeface="+mn-lt"/>
              </a:rPr>
              <a:t>Grundsätzliches zur </a:t>
            </a:r>
            <a:br>
              <a:rPr lang="de-DE" sz="3600" dirty="0" smtClean="0">
                <a:latin typeface="+mn-lt"/>
              </a:rPr>
            </a:br>
            <a:r>
              <a:rPr lang="de-DE" sz="3600" dirty="0" smtClean="0">
                <a:latin typeface="+mn-lt"/>
              </a:rPr>
              <a:t>Vorgehensweise </a:t>
            </a:r>
            <a:endParaRPr lang="de-DE" sz="3600" dirty="0">
              <a:latin typeface="+mn-lt"/>
            </a:endParaRPr>
          </a:p>
        </p:txBody>
      </p:sp>
      <p:sp>
        <p:nvSpPr>
          <p:cNvPr id="3" name="Inhaltsplatzhalter 2"/>
          <p:cNvSpPr>
            <a:spLocks noGrp="1"/>
          </p:cNvSpPr>
          <p:nvPr>
            <p:ph idx="1"/>
          </p:nvPr>
        </p:nvSpPr>
        <p:spPr>
          <a:xfrm>
            <a:off x="486944" y="1642128"/>
            <a:ext cx="8261520" cy="5171504"/>
          </a:xfrm>
        </p:spPr>
        <p:txBody>
          <a:bodyPr anchor="t">
            <a:noAutofit/>
          </a:bodyPr>
          <a:lstStyle/>
          <a:p>
            <a:pPr>
              <a:spcBef>
                <a:spcPts val="0"/>
              </a:spcBef>
              <a:spcAft>
                <a:spcPts val="1800"/>
              </a:spcAft>
              <a:defRPr/>
            </a:pPr>
            <a:r>
              <a:rPr lang="de-DE" sz="2000" dirty="0" smtClean="0">
                <a:solidFill>
                  <a:schemeClr val="accent1">
                    <a:lumMod val="75000"/>
                  </a:schemeClr>
                </a:solidFill>
              </a:rPr>
              <a:t>Die </a:t>
            </a:r>
            <a:r>
              <a:rPr lang="de-DE" sz="2000" dirty="0">
                <a:solidFill>
                  <a:schemeClr val="accent1">
                    <a:lumMod val="75000"/>
                  </a:schemeClr>
                </a:solidFill>
              </a:rPr>
              <a:t>Hinweise </a:t>
            </a:r>
            <a:r>
              <a:rPr lang="de-DE" sz="2000" dirty="0"/>
              <a:t>auf einen möglichen Regelverstoß </a:t>
            </a:r>
            <a:r>
              <a:rPr lang="de-DE" sz="2000" dirty="0" smtClean="0">
                <a:solidFill>
                  <a:schemeClr val="accent1">
                    <a:lumMod val="75000"/>
                  </a:schemeClr>
                </a:solidFill>
              </a:rPr>
              <a:t>sollten </a:t>
            </a:r>
            <a:r>
              <a:rPr lang="de-DE" sz="2000" i="1" dirty="0" smtClean="0">
                <a:solidFill>
                  <a:schemeClr val="accent1">
                    <a:lumMod val="75000"/>
                  </a:schemeClr>
                </a:solidFill>
              </a:rPr>
              <a:t>belegbar</a:t>
            </a:r>
            <a:r>
              <a:rPr lang="de-DE" sz="2000" dirty="0" smtClean="0">
                <a:solidFill>
                  <a:schemeClr val="accent1">
                    <a:lumMod val="75000"/>
                  </a:schemeClr>
                </a:solidFill>
              </a:rPr>
              <a:t> </a:t>
            </a:r>
            <a:r>
              <a:rPr lang="de-DE" sz="2000" dirty="0">
                <a:solidFill>
                  <a:schemeClr val="accent1">
                    <a:lumMod val="75000"/>
                  </a:schemeClr>
                </a:solidFill>
              </a:rPr>
              <a:t>sein</a:t>
            </a:r>
            <a:r>
              <a:rPr lang="de-DE" sz="2000" dirty="0"/>
              <a:t>, </a:t>
            </a:r>
            <a:r>
              <a:rPr lang="de-DE" sz="2000" dirty="0" smtClean="0"/>
              <a:t>damit sie </a:t>
            </a:r>
            <a:r>
              <a:rPr lang="de-DE" sz="2000" dirty="0"/>
              <a:t>auf ihre Substanz </a:t>
            </a:r>
            <a:r>
              <a:rPr lang="de-DE" sz="2000" dirty="0" smtClean="0"/>
              <a:t>geprüft werden können</a:t>
            </a:r>
          </a:p>
          <a:p>
            <a:pPr>
              <a:spcBef>
                <a:spcPts val="0"/>
              </a:spcBef>
              <a:spcAft>
                <a:spcPts val="1800"/>
              </a:spcAft>
              <a:defRPr/>
            </a:pPr>
            <a:r>
              <a:rPr lang="de-DE" sz="2000" dirty="0" smtClean="0"/>
              <a:t>Der/die Hinweisgeber/in kann sich </a:t>
            </a:r>
            <a:r>
              <a:rPr lang="de-DE" sz="2000" i="1" dirty="0" smtClean="0">
                <a:solidFill>
                  <a:schemeClr val="accent1">
                    <a:lumMod val="75000"/>
                  </a:schemeClr>
                </a:solidFill>
              </a:rPr>
              <a:t>anonym</a:t>
            </a:r>
            <a:r>
              <a:rPr lang="de-DE" sz="2000" dirty="0" smtClean="0"/>
              <a:t> vom </a:t>
            </a:r>
            <a:r>
              <a:rPr lang="de-DE" sz="2000" i="1" dirty="0" smtClean="0"/>
              <a:t>Ombudsman </a:t>
            </a:r>
            <a:r>
              <a:rPr lang="de-DE" sz="2000" dirty="0" smtClean="0"/>
              <a:t>beraten lassen. Eine </a:t>
            </a:r>
            <a:r>
              <a:rPr lang="de-DE" sz="2000" dirty="0">
                <a:solidFill>
                  <a:schemeClr val="accent1">
                    <a:lumMod val="75000"/>
                  </a:schemeClr>
                </a:solidFill>
              </a:rPr>
              <a:t>Vermittlung im konkreten Konfliktfall </a:t>
            </a:r>
            <a:r>
              <a:rPr lang="de-DE" sz="2000" dirty="0" smtClean="0"/>
              <a:t>kann jedoch </a:t>
            </a:r>
            <a:r>
              <a:rPr lang="de-DE" sz="2000" dirty="0" smtClean="0">
                <a:solidFill>
                  <a:schemeClr val="accent1">
                    <a:lumMod val="75000"/>
                  </a:schemeClr>
                </a:solidFill>
              </a:rPr>
              <a:t>oft </a:t>
            </a:r>
            <a:r>
              <a:rPr lang="de-DE" sz="2000" i="1" dirty="0" smtClean="0">
                <a:solidFill>
                  <a:schemeClr val="accent1">
                    <a:lumMod val="75000"/>
                  </a:schemeClr>
                </a:solidFill>
              </a:rPr>
              <a:t>nur </a:t>
            </a:r>
            <a:r>
              <a:rPr lang="de-DE" sz="2000" i="1" dirty="0">
                <a:solidFill>
                  <a:schemeClr val="accent1">
                    <a:lumMod val="75000"/>
                  </a:schemeClr>
                </a:solidFill>
              </a:rPr>
              <a:t>mit Namensnennung</a:t>
            </a:r>
            <a:r>
              <a:rPr lang="de-DE" sz="2000" dirty="0">
                <a:solidFill>
                  <a:schemeClr val="accent1">
                    <a:lumMod val="75000"/>
                  </a:schemeClr>
                </a:solidFill>
              </a:rPr>
              <a:t> </a:t>
            </a:r>
            <a:r>
              <a:rPr lang="de-DE" sz="2000" dirty="0"/>
              <a:t>des bzw. der Hinweisgebers/-geberin </a:t>
            </a:r>
            <a:r>
              <a:rPr lang="de-DE" sz="2000" dirty="0" smtClean="0"/>
              <a:t>erfolgen</a:t>
            </a:r>
          </a:p>
          <a:p>
            <a:pPr>
              <a:spcBef>
                <a:spcPts val="0"/>
              </a:spcBef>
              <a:spcAft>
                <a:spcPts val="1800"/>
              </a:spcAft>
              <a:defRPr/>
            </a:pPr>
            <a:r>
              <a:rPr lang="de-DE" sz="2000" dirty="0" smtClean="0"/>
              <a:t>Durch die auf den GWP-Regeln basierende Sachaufklärung </a:t>
            </a:r>
            <a:r>
              <a:rPr lang="de-DE" sz="2000" dirty="0"/>
              <a:t>des </a:t>
            </a:r>
            <a:r>
              <a:rPr lang="de-DE" sz="2000" i="1" dirty="0"/>
              <a:t>Ombudsman</a:t>
            </a:r>
            <a:r>
              <a:rPr lang="de-DE" sz="2000" dirty="0"/>
              <a:t> </a:t>
            </a:r>
            <a:r>
              <a:rPr lang="de-DE" sz="2000" dirty="0" smtClean="0"/>
              <a:t>soll eine </a:t>
            </a:r>
            <a:r>
              <a:rPr lang="de-DE" sz="2000" i="1" dirty="0" smtClean="0">
                <a:solidFill>
                  <a:schemeClr val="accent1">
                    <a:lumMod val="75000"/>
                  </a:schemeClr>
                </a:solidFill>
              </a:rPr>
              <a:t>Einschätzung</a:t>
            </a:r>
            <a:r>
              <a:rPr lang="de-DE" sz="2000" dirty="0" smtClean="0"/>
              <a:t> der Angelegenheit erreicht werden. Außerdem soll eine </a:t>
            </a:r>
            <a:r>
              <a:rPr lang="de-DE" sz="2000" i="1" dirty="0" smtClean="0">
                <a:solidFill>
                  <a:schemeClr val="accent1">
                    <a:lumMod val="75000"/>
                  </a:schemeClr>
                </a:solidFill>
              </a:rPr>
              <a:t>Lösung</a:t>
            </a:r>
            <a:r>
              <a:rPr lang="de-DE" sz="2000" dirty="0" smtClean="0"/>
              <a:t> auf Grundlage der Einschätzung des </a:t>
            </a:r>
            <a:r>
              <a:rPr lang="de-DE" sz="2000" i="1" dirty="0" smtClean="0"/>
              <a:t>Ombudsman</a:t>
            </a:r>
            <a:r>
              <a:rPr lang="de-DE" sz="2000" dirty="0" smtClean="0"/>
              <a:t> gefunden werden.</a:t>
            </a:r>
          </a:p>
          <a:p>
            <a:pPr>
              <a:spcBef>
                <a:spcPts val="0"/>
              </a:spcBef>
              <a:spcAft>
                <a:spcPts val="1800"/>
              </a:spcAft>
              <a:defRPr/>
            </a:pPr>
            <a:r>
              <a:rPr lang="de-DE" sz="2000" dirty="0" smtClean="0"/>
              <a:t>Sanktionierende </a:t>
            </a:r>
            <a:r>
              <a:rPr lang="de-DE" sz="2000" dirty="0"/>
              <a:t>Maßnahmen durch den </a:t>
            </a:r>
            <a:r>
              <a:rPr lang="de-DE" sz="2000" i="1" dirty="0"/>
              <a:t>Ombuds­man</a:t>
            </a:r>
            <a:r>
              <a:rPr lang="de-DE" sz="2000" dirty="0"/>
              <a:t> sind im Grundsatz nicht vorgesehen.</a:t>
            </a:r>
          </a:p>
          <a:p>
            <a:pPr>
              <a:spcBef>
                <a:spcPts val="0"/>
              </a:spcBef>
              <a:spcAft>
                <a:spcPts val="1800"/>
              </a:spcAft>
            </a:pPr>
            <a:endParaRPr lang="de-DE" sz="2000" dirty="0"/>
          </a:p>
        </p:txBody>
      </p:sp>
      <p:sp>
        <p:nvSpPr>
          <p:cNvPr id="6" name="Fußzeilenplatzhalter 5"/>
          <p:cNvSpPr>
            <a:spLocks noGrp="1"/>
          </p:cNvSpPr>
          <p:nvPr>
            <p:ph type="ftr" sz="quarter" idx="11"/>
          </p:nvPr>
        </p:nvSpPr>
        <p:spPr/>
        <p:txBody>
          <a:bodyPr/>
          <a:lstStyle/>
          <a:p>
            <a:r>
              <a:rPr lang="de-DE" dirty="0" smtClean="0"/>
              <a:t>2019</a:t>
            </a:r>
            <a:endParaRPr lang="de-DE" dirty="0"/>
          </a:p>
        </p:txBody>
      </p:sp>
    </p:spTree>
    <p:extLst>
      <p:ext uri="{BB962C8B-B14F-4D97-AF65-F5344CB8AC3E}">
        <p14:creationId xmlns:p14="http://schemas.microsoft.com/office/powerpoint/2010/main" val="3490884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0</TotalTime>
  <Words>949</Words>
  <Application>Microsoft Office PowerPoint</Application>
  <PresentationFormat>Bildschirmpräsentation (4:3)</PresentationFormat>
  <Paragraphs>118</Paragraphs>
  <Slides>14</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14</vt:i4>
      </vt:variant>
    </vt:vector>
  </HeadingPairs>
  <TitlesOfParts>
    <vt:vector size="18" baseType="lpstr">
      <vt:lpstr>Arial</vt:lpstr>
      <vt:lpstr>Calibri</vt:lpstr>
      <vt:lpstr>Symbol</vt:lpstr>
      <vt:lpstr>Larissa</vt:lpstr>
      <vt:lpstr>Ombudspersonen in der Wissenschaft</vt:lpstr>
      <vt:lpstr>Allgemeines zum Ombudswesen in der Wissenschaft</vt:lpstr>
      <vt:lpstr>Der DFG-Kodex „Leitlinien zur Sicherung guter wissenschaftlicher Praxis“</vt:lpstr>
      <vt:lpstr>Der DFG-Kodex „Leitlinien zur Sicherung guter wissenschaftlicher Praxis“</vt:lpstr>
      <vt:lpstr>Vermutetes wissenschaftliches Fehlverhalten</vt:lpstr>
      <vt:lpstr>Den richtigen Ansprechpartner finden:</vt:lpstr>
      <vt:lpstr>Das Gremium des Ombudsman für die Wissenschaft</vt:lpstr>
      <vt:lpstr>Verfahrensweise</vt:lpstr>
      <vt:lpstr>Grundsätzliches zur  Vorgehensweise </vt:lpstr>
      <vt:lpstr>Grundsätzliches zur  Vorgehensweise: Vertraulichkeit </vt:lpstr>
      <vt:lpstr>Grundsätzliches zur  Vorgehensweise: Vertraulichkeit </vt:lpstr>
      <vt:lpstr>Lösungsmöglichkeiten</vt:lpstr>
      <vt:lpstr>Abgrenzung zu anderen Verfahren</vt:lpstr>
      <vt:lpstr>Kontakt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Ombudsman für die Wissenschaft</dc:title>
  <dc:creator>lsloewer</dc:creator>
  <cp:lastModifiedBy>Saskia Welde</cp:lastModifiedBy>
  <cp:revision>127</cp:revision>
  <dcterms:created xsi:type="dcterms:W3CDTF">2015-02-11T11:02:25Z</dcterms:created>
  <dcterms:modified xsi:type="dcterms:W3CDTF">2019-09-05T10:20:48Z</dcterms:modified>
</cp:coreProperties>
</file>